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60" r:id="rId3"/>
    <p:sldId id="257" r:id="rId4"/>
    <p:sldId id="258" r:id="rId5"/>
    <p:sldId id="259" r:id="rId6"/>
    <p:sldId id="281" r:id="rId7"/>
    <p:sldId id="289" r:id="rId8"/>
    <p:sldId id="290" r:id="rId9"/>
    <p:sldId id="283" r:id="rId10"/>
    <p:sldId id="261" r:id="rId11"/>
    <p:sldId id="262" r:id="rId12"/>
    <p:sldId id="263" r:id="rId13"/>
    <p:sldId id="265" r:id="rId14"/>
    <p:sldId id="280" r:id="rId15"/>
    <p:sldId id="284" r:id="rId16"/>
    <p:sldId id="285" r:id="rId17"/>
    <p:sldId id="278" r:id="rId18"/>
    <p:sldId id="279" r:id="rId19"/>
    <p:sldId id="282" r:id="rId20"/>
    <p:sldId id="286" r:id="rId21"/>
    <p:sldId id="275" r:id="rId22"/>
    <p:sldId id="287" r:id="rId23"/>
    <p:sldId id="277" r:id="rId24"/>
    <p:sldId id="276" r:id="rId25"/>
    <p:sldId id="272" r:id="rId26"/>
    <p:sldId id="273" r:id="rId27"/>
    <p:sldId id="274" r:id="rId28"/>
    <p:sldId id="271" r:id="rId29"/>
    <p:sldId id="270" r:id="rId30"/>
    <p:sldId id="269" r:id="rId31"/>
    <p:sldId id="267" r:id="rId32"/>
    <p:sldId id="264"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464" autoAdjust="0"/>
  </p:normalViewPr>
  <p:slideViewPr>
    <p:cSldViewPr>
      <p:cViewPr varScale="1">
        <p:scale>
          <a:sx n="53" d="100"/>
          <a:sy n="53" d="100"/>
        </p:scale>
        <p:origin x="118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CBCFE9-24D3-4021-91E7-BC453A9CC9D3}" type="datetimeFigureOut">
              <a:rPr lang="en-US" smtClean="0"/>
              <a:pPr/>
              <a:t>8/20/2017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3DE411-E414-4257-818D-C74E6991D70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njleg.state.nj.us/2014/Bills/PL15/50_.PDF"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Coordinators should market and use media to share message.</a:t>
            </a:r>
          </a:p>
          <a:p>
            <a:r>
              <a:rPr lang="en-US" dirty="0"/>
              <a:t>Share stories on the website.</a:t>
            </a:r>
          </a:p>
          <a:p>
            <a:r>
              <a:rPr lang="en-US" dirty="0"/>
              <a:t>Monthly report on program.</a:t>
            </a:r>
          </a:p>
          <a:p>
            <a:r>
              <a:rPr lang="en-US" dirty="0"/>
              <a:t>Follow</a:t>
            </a:r>
            <a:r>
              <a:rPr lang="en-US" baseline="0" dirty="0"/>
              <a:t> up/ seek help for difficult cases.</a:t>
            </a:r>
            <a:endParaRPr lang="en-US" dirty="0"/>
          </a:p>
        </p:txBody>
      </p:sp>
      <p:sp>
        <p:nvSpPr>
          <p:cNvPr id="4" name="Slide Number Placeholder 3"/>
          <p:cNvSpPr>
            <a:spLocks noGrp="1"/>
          </p:cNvSpPr>
          <p:nvPr>
            <p:ph type="sldNum" sz="quarter" idx="10"/>
          </p:nvPr>
        </p:nvSpPr>
        <p:spPr/>
        <p:txBody>
          <a:bodyPr/>
          <a:lstStyle/>
          <a:p>
            <a:fld id="{FE3DE411-E414-4257-818D-C74E6991D703}" type="slidenum">
              <a:rPr lang="en-US" smtClean="0"/>
              <a:pPr/>
              <a:t>6</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Ask</a:t>
            </a:r>
            <a:r>
              <a:rPr lang="en-US" dirty="0"/>
              <a:t> to LOOK under sinks/ cabinets that are not locked</a:t>
            </a:r>
          </a:p>
          <a:p>
            <a:r>
              <a:rPr lang="en-US" b="1" dirty="0"/>
              <a:t>Ask</a:t>
            </a:r>
            <a:r>
              <a:rPr lang="en-US" dirty="0"/>
              <a:t> about prescription caps</a:t>
            </a:r>
          </a:p>
          <a:p>
            <a:r>
              <a:rPr lang="en-US" b="1" dirty="0"/>
              <a:t>Ask</a:t>
            </a:r>
            <a:r>
              <a:rPr lang="en-US" dirty="0"/>
              <a:t> about expired medications, narcotics, sedatives</a:t>
            </a:r>
          </a:p>
          <a:p>
            <a:r>
              <a:rPr lang="en-US" b="1" dirty="0"/>
              <a:t>Look</a:t>
            </a:r>
            <a:r>
              <a:rPr lang="en-US" dirty="0"/>
              <a:t> on tops of dressers,</a:t>
            </a:r>
            <a:r>
              <a:rPr lang="en-US" baseline="0" dirty="0"/>
              <a:t> </a:t>
            </a:r>
          </a:p>
          <a:p>
            <a:r>
              <a:rPr lang="en-US" b="1" baseline="0" dirty="0"/>
              <a:t>Look</a:t>
            </a:r>
            <a:r>
              <a:rPr lang="en-US" baseline="0" dirty="0"/>
              <a:t> in bathroom cabinets</a:t>
            </a:r>
            <a:endParaRPr lang="en-US" dirty="0"/>
          </a:p>
        </p:txBody>
      </p:sp>
      <p:sp>
        <p:nvSpPr>
          <p:cNvPr id="4" name="Slide Number Placeholder 3"/>
          <p:cNvSpPr>
            <a:spLocks noGrp="1"/>
          </p:cNvSpPr>
          <p:nvPr>
            <p:ph type="sldNum" sz="quarter" idx="10"/>
          </p:nvPr>
        </p:nvSpPr>
        <p:spPr/>
        <p:txBody>
          <a:bodyPr/>
          <a:lstStyle/>
          <a:p>
            <a:fld id="{FE3DE411-E414-4257-818D-C74E6991D703}" type="slidenum">
              <a:rPr lang="en-US" smtClean="0"/>
              <a:pPr/>
              <a:t>23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3DE411-E414-4257-818D-C74E6991D703}" type="slidenum">
              <a:rPr lang="en-US" smtClean="0"/>
              <a:pPr/>
              <a:t>32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Coordinators should market and use media to share message.</a:t>
            </a:r>
          </a:p>
          <a:p>
            <a:r>
              <a:rPr lang="en-US" dirty="0"/>
              <a:t>Share stories on the website.</a:t>
            </a:r>
          </a:p>
          <a:p>
            <a:r>
              <a:rPr lang="en-US" dirty="0"/>
              <a:t>Monthly report on program.</a:t>
            </a:r>
          </a:p>
          <a:p>
            <a:r>
              <a:rPr lang="en-US" dirty="0"/>
              <a:t>Follow</a:t>
            </a:r>
            <a:r>
              <a:rPr lang="en-US" baseline="0" dirty="0"/>
              <a:t> up/ seek help for difficult cases.</a:t>
            </a:r>
            <a:endParaRPr lang="en-US" dirty="0"/>
          </a:p>
        </p:txBody>
      </p:sp>
      <p:sp>
        <p:nvSpPr>
          <p:cNvPr id="4" name="Slide Number Placeholder 3"/>
          <p:cNvSpPr>
            <a:spLocks noGrp="1"/>
          </p:cNvSpPr>
          <p:nvPr>
            <p:ph type="sldNum" sz="quarter" idx="10"/>
          </p:nvPr>
        </p:nvSpPr>
        <p:spPr/>
        <p:txBody>
          <a:bodyPr/>
          <a:lstStyle/>
          <a:p>
            <a:fld id="{FE3DE411-E414-4257-818D-C74E6991D703}" type="slidenum">
              <a:rPr lang="en-US" smtClean="0"/>
              <a:pPr/>
              <a:t>7</a:t>
            </a:fld>
            <a:endParaRPr lang="en-US"/>
          </a:p>
        </p:txBody>
      </p:sp>
    </p:spTree>
    <p:extLst>
      <p:ext uri="{BB962C8B-B14F-4D97-AF65-F5344CB8AC3E}">
        <p14:creationId xmlns:p14="http://schemas.microsoft.com/office/powerpoint/2010/main" val="136348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Coordinators should market and use media to share message.</a:t>
            </a:r>
          </a:p>
          <a:p>
            <a:r>
              <a:rPr lang="en-US" dirty="0"/>
              <a:t>Share stories on the website.</a:t>
            </a:r>
          </a:p>
          <a:p>
            <a:r>
              <a:rPr lang="en-US" dirty="0"/>
              <a:t>Monthly report on program.</a:t>
            </a:r>
          </a:p>
          <a:p>
            <a:r>
              <a:rPr lang="en-US" dirty="0"/>
              <a:t>Follow</a:t>
            </a:r>
            <a:r>
              <a:rPr lang="en-US" baseline="0" dirty="0"/>
              <a:t> up/ seek help for difficult cases.</a:t>
            </a:r>
            <a:endParaRPr lang="en-US" dirty="0"/>
          </a:p>
        </p:txBody>
      </p:sp>
      <p:sp>
        <p:nvSpPr>
          <p:cNvPr id="4" name="Slide Number Placeholder 3"/>
          <p:cNvSpPr>
            <a:spLocks noGrp="1"/>
          </p:cNvSpPr>
          <p:nvPr>
            <p:ph type="sldNum" sz="quarter" idx="10"/>
          </p:nvPr>
        </p:nvSpPr>
        <p:spPr/>
        <p:txBody>
          <a:bodyPr/>
          <a:lstStyle/>
          <a:p>
            <a:fld id="{FE3DE411-E414-4257-818D-C74E6991D703}" type="slidenum">
              <a:rPr lang="en-US" smtClean="0"/>
              <a:pPr/>
              <a:t>8</a:t>
            </a:fld>
            <a:endParaRPr lang="en-US"/>
          </a:p>
        </p:txBody>
      </p:sp>
    </p:spTree>
    <p:extLst>
      <p:ext uri="{BB962C8B-B14F-4D97-AF65-F5344CB8AC3E}">
        <p14:creationId xmlns:p14="http://schemas.microsoft.com/office/powerpoint/2010/main" val="2262080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62 babies that died that could have been prevented.</a:t>
            </a:r>
          </a:p>
        </p:txBody>
      </p:sp>
      <p:sp>
        <p:nvSpPr>
          <p:cNvPr id="4" name="Slide Number Placeholder 3"/>
          <p:cNvSpPr>
            <a:spLocks noGrp="1"/>
          </p:cNvSpPr>
          <p:nvPr>
            <p:ph type="sldNum" sz="quarter" idx="10"/>
          </p:nvPr>
        </p:nvSpPr>
        <p:spPr/>
        <p:txBody>
          <a:bodyPr/>
          <a:lstStyle/>
          <a:p>
            <a:fld id="{FE3DE411-E414-4257-818D-C74E6991D703}" type="slidenum">
              <a:rPr lang="en-US" smtClean="0"/>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dirty="0"/>
              <a:t>Smoking:</a:t>
            </a:r>
            <a:r>
              <a:rPr lang="en-US" dirty="0"/>
              <a:t> decreases fetal oxygenation, stays in clothing</a:t>
            </a:r>
            <a:r>
              <a:rPr lang="en-US" baseline="0" dirty="0"/>
              <a:t> (even if you smoke out doors). </a:t>
            </a:r>
          </a:p>
          <a:p>
            <a:r>
              <a:rPr lang="en-US" b="1" baseline="0" dirty="0"/>
              <a:t>Immunizations:</a:t>
            </a:r>
            <a:r>
              <a:rPr lang="en-US" baseline="0" dirty="0"/>
              <a:t> Prevent diseases which can be transmitted to infants that do not yet have immunity. In parents, adult and child visitors immunizations are not always up to date and immunity can wane with time. Babies can catch diseases from the visitors and diseases will kill them (</a:t>
            </a:r>
            <a:r>
              <a:rPr lang="en-US" baseline="0" dirty="0" err="1"/>
              <a:t>pertussis</a:t>
            </a:r>
            <a:r>
              <a:rPr lang="en-US" baseline="0" dirty="0"/>
              <a:t>, </a:t>
            </a:r>
            <a:r>
              <a:rPr lang="en-US" baseline="0" dirty="0" err="1"/>
              <a:t>diptheria</a:t>
            </a:r>
            <a:r>
              <a:rPr lang="en-US" baseline="0" dirty="0"/>
              <a:t>, meningitis)</a:t>
            </a:r>
          </a:p>
          <a:p>
            <a:r>
              <a:rPr lang="en-US" b="1" baseline="0" dirty="0"/>
              <a:t>Back to sleep: </a:t>
            </a:r>
            <a:r>
              <a:rPr lang="en-US" baseline="0" dirty="0"/>
              <a:t>babies who sleep on their bellies are 5-7 times more likely to die from SIDS, babies on sides 2 times more likely.</a:t>
            </a:r>
          </a:p>
          <a:p>
            <a:r>
              <a:rPr lang="en-US" b="1" baseline="0" dirty="0"/>
              <a:t>Firm surfaces: </a:t>
            </a:r>
            <a:r>
              <a:rPr lang="en-US" baseline="0" dirty="0"/>
              <a:t>babies have big heads and small flexible airways. The large back of their head can push forward  in a car seat, bouncer, and occlude the airway.</a:t>
            </a:r>
          </a:p>
          <a:p>
            <a:r>
              <a:rPr lang="en-US" b="1" baseline="0" dirty="0"/>
              <a:t>Overheating: </a:t>
            </a:r>
            <a:r>
              <a:rPr lang="en-US" baseline="0" dirty="0"/>
              <a:t>A good rule is what the adult wears, so should baby. Babies cannot cool selves or remove blankets and get overheated which can cause them to stop breathing. No additional blankets, pillows, NO BUMPERS, stuffed animals in bed as these can occlude the babies airway.</a:t>
            </a:r>
          </a:p>
          <a:p>
            <a:r>
              <a:rPr lang="en-US" b="1" baseline="0" dirty="0"/>
              <a:t>Breastfeeding:</a:t>
            </a:r>
            <a:r>
              <a:rPr lang="en-US" baseline="0" dirty="0"/>
              <a:t> supports immunity in neonate, provides perfect nutrition (prevents obesity, asthma, allergies). Decreases risk of SIDS</a:t>
            </a:r>
          </a:p>
          <a:p>
            <a:r>
              <a:rPr lang="en-US" baseline="0" dirty="0"/>
              <a:t>Tummy time: Important to develop neck muscles, but should be supervised. Newborns cannot lift/move head well and can suffocate.</a:t>
            </a:r>
          </a:p>
          <a:p>
            <a:r>
              <a:rPr lang="en-US" b="1" baseline="0" dirty="0"/>
              <a:t>No co-bedding: </a:t>
            </a:r>
            <a:r>
              <a:rPr lang="en-US" baseline="0" dirty="0"/>
              <a:t>Sleeping with caretakers is dangerous and many parents have unknowingly rolled over onto their newborn and found baby dead. There are co-bedding devices that can provide a safe sleep surface and allow baby to be near by or use a bassinette. The best practice is to put baby in the bassinette if adult is sleepy, many babies suffocate while sleeping in adult arms. </a:t>
            </a:r>
            <a:endParaRPr lang="en-US" dirty="0"/>
          </a:p>
        </p:txBody>
      </p:sp>
      <p:sp>
        <p:nvSpPr>
          <p:cNvPr id="4" name="Slide Number Placeholder 3"/>
          <p:cNvSpPr>
            <a:spLocks noGrp="1"/>
          </p:cNvSpPr>
          <p:nvPr>
            <p:ph type="sldNum" sz="quarter" idx="10"/>
          </p:nvPr>
        </p:nvSpPr>
        <p:spPr/>
        <p:txBody>
          <a:bodyPr/>
          <a:lstStyle/>
          <a:p>
            <a:fld id="{FE3DE411-E414-4257-818D-C74E6991D703}" type="slidenum">
              <a:rPr lang="en-US" smtClean="0"/>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Ask: Can I assess your house for safety and make recommendations while I am here?</a:t>
            </a:r>
          </a:p>
          <a:p>
            <a:r>
              <a:rPr lang="en-US" dirty="0"/>
              <a:t>Look for: smoking, signs of sleep surface, choking hazards, carbon monoxide detectors,</a:t>
            </a:r>
            <a:r>
              <a:rPr lang="en-US" baseline="0" dirty="0"/>
              <a:t> smoke detectors, medications left out/ in reach.</a:t>
            </a:r>
            <a:endParaRPr lang="en-US" dirty="0"/>
          </a:p>
          <a:p>
            <a:endParaRPr lang="en-US" dirty="0"/>
          </a:p>
        </p:txBody>
      </p:sp>
      <p:sp>
        <p:nvSpPr>
          <p:cNvPr id="4" name="Slide Number Placeholder 3"/>
          <p:cNvSpPr>
            <a:spLocks noGrp="1"/>
          </p:cNvSpPr>
          <p:nvPr>
            <p:ph type="sldNum" sz="quarter" idx="10"/>
          </p:nvPr>
        </p:nvSpPr>
        <p:spPr/>
        <p:txBody>
          <a:bodyPr/>
          <a:lstStyle/>
          <a:p>
            <a:fld id="{FE3DE411-E414-4257-818D-C74E6991D703}" type="slidenum">
              <a:rPr lang="en-US" smtClean="0"/>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err="1">
                <a:solidFill>
                  <a:schemeClr val="tx1"/>
                </a:solidFill>
                <a:latin typeface="+mn-lt"/>
                <a:ea typeface="+mn-ea"/>
                <a:cs typeface="+mn-cs"/>
              </a:rPr>
              <a:t>Atlanticare</a:t>
            </a:r>
            <a:r>
              <a:rPr lang="en-US" sz="1200" kern="1200" dirty="0">
                <a:solidFill>
                  <a:schemeClr val="tx1"/>
                </a:solidFill>
                <a:latin typeface="+mn-lt"/>
                <a:ea typeface="+mn-ea"/>
                <a:cs typeface="+mn-cs"/>
              </a:rPr>
              <a:t>, central NJ consortium are partners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3)</a:t>
            </a:r>
            <a:r>
              <a:rPr lang="en-US" sz="1200" b="1" kern="1200" dirty="0">
                <a:solidFill>
                  <a:schemeClr val="tx1"/>
                </a:solidFill>
                <a:latin typeface="+mn-lt"/>
                <a:ea typeface="+mn-ea"/>
                <a:cs typeface="+mn-cs"/>
              </a:rPr>
              <a:t>  If there are </a:t>
            </a:r>
            <a:r>
              <a:rPr lang="en-US" sz="1200" b="1" u="sng" kern="1200" dirty="0">
                <a:solidFill>
                  <a:schemeClr val="tx1"/>
                </a:solidFill>
                <a:latin typeface="+mn-lt"/>
                <a:ea typeface="+mn-ea"/>
                <a:cs typeface="+mn-cs"/>
              </a:rPr>
              <a:t> </a:t>
            </a:r>
            <a:r>
              <a:rPr lang="en-US" sz="1200" b="1" i="1" u="sng" kern="1200" dirty="0">
                <a:solidFill>
                  <a:schemeClr val="tx1"/>
                </a:solidFill>
                <a:latin typeface="+mn-lt"/>
                <a:ea typeface="+mn-ea"/>
                <a:cs typeface="+mn-cs"/>
              </a:rPr>
              <a:t>NO PARTNERS IN YOUR AREA</a:t>
            </a:r>
            <a:r>
              <a:rPr lang="en-US" sz="1200" b="1" kern="1200" dirty="0">
                <a:solidFill>
                  <a:schemeClr val="tx1"/>
                </a:solidFill>
                <a:latin typeface="+mn-lt"/>
                <a:ea typeface="+mn-ea"/>
                <a:cs typeface="+mn-cs"/>
              </a:rPr>
              <a:t> or the partners in your area do not provide Pack ‘n Plays:</a:t>
            </a:r>
            <a:br>
              <a:rPr lang="en-US" sz="1200" kern="1200" dirty="0">
                <a:solidFill>
                  <a:schemeClr val="tx1"/>
                </a:solidFill>
                <a:latin typeface="+mn-lt"/>
                <a:ea typeface="+mn-ea"/>
                <a:cs typeface="+mn-cs"/>
              </a:rPr>
            </a:br>
            <a:r>
              <a:rPr lang="en-US" dirty="0"/>
              <a:t>As a national infant safe sleep organization located in Pittsburgh, PA, Cribs for Kids® strives to make sure that all babies have a safe place to sleep.  Unfortunately, it is financially impossible for us to supply every new parent in every state with free safe sleeping environments.  However, we continue to work hard every day to expand our chain of Cribs for Kids® Partners across the country so that families can be helped in all communities.</a:t>
            </a:r>
          </a:p>
          <a:p>
            <a:r>
              <a:rPr lang="en-US" dirty="0"/>
              <a:t>If you do not have a partner in your area the final option available would be for us to pass our product discount through </a:t>
            </a:r>
            <a:r>
              <a:rPr lang="en-US" dirty="0" err="1"/>
              <a:t>Graco</a:t>
            </a:r>
            <a:r>
              <a:rPr lang="en-US" dirty="0"/>
              <a:t> onto you for $49.99 plus $13.00 shipping, though you may be able to find a basic unit with the bassinet feature in a local department store.  If you wish to order through us, please click on the </a:t>
            </a:r>
            <a:r>
              <a:rPr lang="en-US" dirty="0" err="1"/>
              <a:t>Paypal</a:t>
            </a:r>
            <a:r>
              <a:rPr lang="en-US" dirty="0"/>
              <a:t> link below and your Pack ‘n Play will be shipped directly to your residence:</a:t>
            </a:r>
          </a:p>
          <a:p>
            <a:r>
              <a:rPr lang="en-US" sz="1200" b="1" kern="1200" dirty="0">
                <a:solidFill>
                  <a:schemeClr val="tx1"/>
                </a:solidFill>
                <a:latin typeface="+mn-lt"/>
                <a:ea typeface="+mn-ea"/>
                <a:cs typeface="+mn-cs"/>
              </a:rPr>
              <a:t>PURCHASE A CRIB NOW:</a:t>
            </a:r>
            <a:br>
              <a:rPr lang="en-US" dirty="0"/>
            </a:br>
            <a:br>
              <a:rPr lang="en-US" dirty="0"/>
            </a:br>
            <a:endParaRPr lang="en-US" dirty="0"/>
          </a:p>
        </p:txBody>
      </p:sp>
      <p:sp>
        <p:nvSpPr>
          <p:cNvPr id="4" name="Slide Number Placeholder 3"/>
          <p:cNvSpPr>
            <a:spLocks noGrp="1"/>
          </p:cNvSpPr>
          <p:nvPr>
            <p:ph type="sldNum" sz="quarter" idx="10"/>
          </p:nvPr>
        </p:nvSpPr>
        <p:spPr/>
        <p:txBody>
          <a:bodyPr/>
          <a:lstStyle/>
          <a:p>
            <a:fld id="{FE3DE411-E414-4257-818D-C74E6991D703}" type="slidenum">
              <a:rPr lang="en-US" smtClean="0"/>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b="1" dirty="0"/>
              <a:t>Ask</a:t>
            </a:r>
            <a:r>
              <a:rPr lang="en-US" dirty="0"/>
              <a:t> if they have a car seat, NJEMS-C has access to free car seats and you can request</a:t>
            </a:r>
            <a:r>
              <a:rPr lang="en-US" baseline="0" dirty="0"/>
              <a:t> them.</a:t>
            </a:r>
          </a:p>
          <a:p>
            <a:r>
              <a:rPr lang="en-US" b="1" baseline="0" dirty="0"/>
              <a:t>LOOK </a:t>
            </a:r>
            <a:r>
              <a:rPr lang="en-US" baseline="0" dirty="0"/>
              <a:t>in the car and assess if they have a car seat, is it in the proper position for the age of child.</a:t>
            </a:r>
          </a:p>
          <a:p>
            <a:r>
              <a:rPr lang="en-US" sz="1200" i="0" u="none" strike="noStrike" kern="1200" dirty="0">
                <a:solidFill>
                  <a:schemeClr val="tx1"/>
                </a:solidFill>
                <a:latin typeface="+mn-lt"/>
                <a:ea typeface="+mn-ea"/>
                <a:cs typeface="+mn-cs"/>
                <a:hlinkClick r:id="rId3"/>
              </a:rPr>
              <a:t>Legislation - P.L. 2015, c.50</a:t>
            </a:r>
            <a:br>
              <a:rPr lang="en-US" sz="1200" u="none" strike="noStrike" kern="1200" dirty="0">
                <a:solidFill>
                  <a:schemeClr val="tx1"/>
                </a:solidFill>
                <a:latin typeface="+mn-lt"/>
                <a:ea typeface="+mn-ea"/>
                <a:cs typeface="+mn-cs"/>
              </a:rPr>
            </a:br>
            <a:br>
              <a:rPr lang="en-US" sz="1200" b="1" kern="1200" dirty="0">
                <a:solidFill>
                  <a:schemeClr val="tx1"/>
                </a:solidFill>
                <a:latin typeface="+mn-lt"/>
                <a:ea typeface="+mn-ea"/>
                <a:cs typeface="+mn-cs"/>
              </a:rPr>
            </a:br>
            <a:r>
              <a:rPr lang="en-US" sz="1200" b="1" kern="1200" dirty="0">
                <a:solidFill>
                  <a:schemeClr val="tx1"/>
                </a:solidFill>
                <a:latin typeface="+mn-lt"/>
                <a:ea typeface="+mn-ea"/>
                <a:cs typeface="+mn-cs"/>
              </a:rPr>
              <a:t>The following recommendations will provide the safest way to transport your child according to the American Academy of Pediatrics and the National Highway Traffic Safety Administration (NHTSA). Additionally it will ensure compliance to the New Jersey Child Passenger Restraint Law. (Title 39:3-76.2a)</a:t>
            </a:r>
            <a:r>
              <a:rPr lang="en-US" sz="1200" kern="1200" dirty="0">
                <a:solidFill>
                  <a:schemeClr val="tx1"/>
                </a:solidFill>
                <a:latin typeface="+mn-lt"/>
                <a:ea typeface="+mn-ea"/>
                <a:cs typeface="+mn-cs"/>
              </a:rPr>
              <a:t>  </a:t>
            </a:r>
            <a:r>
              <a:rPr lang="en-US" sz="1200" u="none" strike="noStrike" kern="1200" dirty="0">
                <a:solidFill>
                  <a:schemeClr val="tx1"/>
                </a:solidFill>
                <a:latin typeface="+mn-lt"/>
                <a:ea typeface="+mn-ea"/>
                <a:cs typeface="+mn-cs"/>
              </a:rPr>
              <a:t>Any child under the age of 8 years old and a height of 57 inches shall be secured as follows in the rear seat of a motor vehicle:</a:t>
            </a:r>
            <a:r>
              <a:rPr lang="en-US" sz="1200" kern="1200" dirty="0">
                <a:solidFill>
                  <a:schemeClr val="tx1"/>
                </a:solidFill>
                <a:latin typeface="+mn-lt"/>
                <a:ea typeface="+mn-ea"/>
                <a:cs typeface="+mn-cs"/>
              </a:rPr>
              <a:t>  </a:t>
            </a:r>
          </a:p>
          <a:p>
            <a:r>
              <a:rPr lang="en-US" sz="1200" b="1" kern="1200" dirty="0" err="1">
                <a:solidFill>
                  <a:schemeClr val="tx1"/>
                </a:solidFill>
                <a:latin typeface="+mn-lt"/>
                <a:ea typeface="+mn-ea"/>
                <a:cs typeface="+mn-cs"/>
              </a:rPr>
              <a:t>a.</a:t>
            </a:r>
            <a:r>
              <a:rPr lang="en-US" sz="1200" u="none" strike="noStrike" kern="1200" dirty="0" err="1">
                <a:solidFill>
                  <a:schemeClr val="tx1"/>
                </a:solidFill>
                <a:latin typeface="+mn-lt"/>
                <a:ea typeface="+mn-ea"/>
                <a:cs typeface="+mn-cs"/>
              </a:rPr>
              <a:t>A</a:t>
            </a:r>
            <a:r>
              <a:rPr lang="en-US" sz="1200" u="none" strike="noStrike" kern="1200" dirty="0">
                <a:solidFill>
                  <a:schemeClr val="tx1"/>
                </a:solidFill>
                <a:latin typeface="+mn-lt"/>
                <a:ea typeface="+mn-ea"/>
                <a:cs typeface="+mn-cs"/>
              </a:rPr>
              <a:t> child under the age of 2 years and 30 pounds shall be secured in a rear-facing seat equipped with a 5-point harness.</a:t>
            </a:r>
          </a:p>
          <a:p>
            <a:r>
              <a:rPr lang="en-US" sz="1200" b="1" kern="1200" dirty="0" err="1">
                <a:solidFill>
                  <a:schemeClr val="tx1"/>
                </a:solidFill>
                <a:latin typeface="+mn-lt"/>
                <a:ea typeface="+mn-ea"/>
                <a:cs typeface="+mn-cs"/>
              </a:rPr>
              <a:t>b.</a:t>
            </a:r>
            <a:r>
              <a:rPr lang="en-US" sz="1200" u="none" strike="noStrike" kern="1200" dirty="0" err="1">
                <a:solidFill>
                  <a:schemeClr val="tx1"/>
                </a:solidFill>
                <a:latin typeface="+mn-lt"/>
                <a:ea typeface="+mn-ea"/>
                <a:cs typeface="+mn-cs"/>
              </a:rPr>
              <a:t>A</a:t>
            </a:r>
            <a:r>
              <a:rPr lang="en-US" sz="1200" u="none" strike="noStrike" kern="1200" dirty="0">
                <a:solidFill>
                  <a:schemeClr val="tx1"/>
                </a:solidFill>
                <a:latin typeface="+mn-lt"/>
                <a:ea typeface="+mn-ea"/>
                <a:cs typeface="+mn-cs"/>
              </a:rPr>
              <a:t> child under the age of 4 years and 40 pounds shall be secured as described in (a) until they reach the upper limits of the rear-facing seat, then in a forward-facing child restraint equipped with a 5-point harness.</a:t>
            </a:r>
          </a:p>
          <a:p>
            <a:r>
              <a:rPr lang="en-US" sz="1200" b="1" kern="1200" dirty="0" err="1">
                <a:solidFill>
                  <a:schemeClr val="tx1"/>
                </a:solidFill>
                <a:latin typeface="+mn-lt"/>
                <a:ea typeface="+mn-ea"/>
                <a:cs typeface="+mn-cs"/>
              </a:rPr>
              <a:t>c.</a:t>
            </a:r>
            <a:r>
              <a:rPr lang="en-US" sz="1200" u="none" strike="noStrike" kern="1200" dirty="0" err="1">
                <a:solidFill>
                  <a:schemeClr val="tx1"/>
                </a:solidFill>
                <a:latin typeface="+mn-lt"/>
                <a:ea typeface="+mn-ea"/>
                <a:cs typeface="+mn-cs"/>
              </a:rPr>
              <a:t>A</a:t>
            </a:r>
            <a:r>
              <a:rPr lang="en-US" sz="1200" u="none" strike="noStrike" kern="1200" dirty="0">
                <a:solidFill>
                  <a:schemeClr val="tx1"/>
                </a:solidFill>
                <a:latin typeface="+mn-lt"/>
                <a:ea typeface="+mn-ea"/>
                <a:cs typeface="+mn-cs"/>
              </a:rPr>
              <a:t> child under the age of 8 and a height of 57 inches shall be secured as described in (a) or (b) until they reach the upper limits of the rear-facing or </a:t>
            </a:r>
            <a:r>
              <a:rPr lang="en-US" sz="1200" u="none" strike="noStrike" kern="1200" dirty="0" err="1">
                <a:solidFill>
                  <a:schemeClr val="tx1"/>
                </a:solidFill>
                <a:latin typeface="+mn-lt"/>
                <a:ea typeface="+mn-ea"/>
                <a:cs typeface="+mn-cs"/>
              </a:rPr>
              <a:t>forwardfacing</a:t>
            </a:r>
            <a:r>
              <a:rPr lang="en-US" sz="1200" u="none" strike="noStrike" kern="1200" dirty="0">
                <a:solidFill>
                  <a:schemeClr val="tx1"/>
                </a:solidFill>
                <a:latin typeface="+mn-lt"/>
                <a:ea typeface="+mn-ea"/>
                <a:cs typeface="+mn-cs"/>
              </a:rPr>
              <a:t> seat, then in a belt positioning booster seat.</a:t>
            </a:r>
          </a:p>
          <a:p>
            <a:r>
              <a:rPr lang="en-US" sz="1200" b="1" kern="1200" dirty="0" err="1">
                <a:solidFill>
                  <a:schemeClr val="tx1"/>
                </a:solidFill>
                <a:latin typeface="+mn-lt"/>
                <a:ea typeface="+mn-ea"/>
                <a:cs typeface="+mn-cs"/>
              </a:rPr>
              <a:t>d.</a:t>
            </a:r>
            <a:r>
              <a:rPr lang="en-US" sz="1200" u="none" strike="noStrike" kern="1200" dirty="0" err="1">
                <a:solidFill>
                  <a:schemeClr val="tx1"/>
                </a:solidFill>
                <a:latin typeface="+mn-lt"/>
                <a:ea typeface="+mn-ea"/>
                <a:cs typeface="+mn-cs"/>
              </a:rPr>
              <a:t>A</a:t>
            </a:r>
            <a:r>
              <a:rPr lang="en-US" sz="1200" u="none" strike="noStrike" kern="1200" dirty="0">
                <a:solidFill>
                  <a:schemeClr val="tx1"/>
                </a:solidFill>
                <a:latin typeface="+mn-lt"/>
                <a:ea typeface="+mn-ea"/>
                <a:cs typeface="+mn-cs"/>
              </a:rPr>
              <a:t> child over 8 years of age or 57 inches in height must be properly secured by a seat belt.</a:t>
            </a:r>
            <a:r>
              <a:rPr lang="en-US" sz="1200" kern="1200" dirty="0">
                <a:solidFill>
                  <a:schemeClr val="tx1"/>
                </a:solidFill>
                <a:latin typeface="+mn-lt"/>
                <a:ea typeface="+mn-ea"/>
                <a:cs typeface="+mn-cs"/>
              </a:rPr>
              <a:t>  </a:t>
            </a:r>
            <a:r>
              <a:rPr lang="en-US" sz="1200" u="none" strike="noStrike" kern="1200" dirty="0">
                <a:solidFill>
                  <a:schemeClr val="tx1"/>
                </a:solidFill>
                <a:latin typeface="+mn-lt"/>
                <a:ea typeface="+mn-ea"/>
                <a:cs typeface="+mn-cs"/>
              </a:rPr>
              <a:t>If there are no rear seats, the child shall be secured as described above in the front seat except that no child shall be secured in a rear-facing seat in the front seat of any vehicle that is equipped with an active passenger-side airbag. The aforementioned is acceptable if the airbag is de-activated.</a:t>
            </a:r>
            <a:r>
              <a:rPr lang="en-US" sz="1200" kern="1200" dirty="0">
                <a:solidFill>
                  <a:schemeClr val="tx1"/>
                </a:solidFill>
                <a:latin typeface="+mn-lt"/>
                <a:ea typeface="+mn-ea"/>
                <a:cs typeface="+mn-cs"/>
              </a:rPr>
              <a:t> </a:t>
            </a:r>
          </a:p>
          <a:p>
            <a:r>
              <a:rPr lang="en-US" sz="1200" b="1" kern="1200" dirty="0">
                <a:solidFill>
                  <a:schemeClr val="tx1"/>
                </a:solidFill>
                <a:latin typeface="+mn-lt"/>
                <a:ea typeface="+mn-ea"/>
                <a:cs typeface="+mn-cs"/>
              </a:rPr>
              <a:t>Call EMS-C for car seats (they are grant funded)</a:t>
            </a:r>
            <a:endParaRPr lang="en-US" b="1" dirty="0"/>
          </a:p>
        </p:txBody>
      </p:sp>
      <p:sp>
        <p:nvSpPr>
          <p:cNvPr id="4" name="Slide Number Placeholder 3"/>
          <p:cNvSpPr>
            <a:spLocks noGrp="1"/>
          </p:cNvSpPr>
          <p:nvPr>
            <p:ph type="sldNum" sz="quarter" idx="10"/>
          </p:nvPr>
        </p:nvSpPr>
        <p:spPr/>
        <p:txBody>
          <a:bodyPr/>
          <a:lstStyle/>
          <a:p>
            <a:fld id="{FE3DE411-E414-4257-818D-C74E6991D703}" type="slidenum">
              <a:rPr lang="en-US" smtClean="0"/>
              <a:pPr/>
              <a:t>18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Free infant</a:t>
            </a:r>
            <a:r>
              <a:rPr lang="en-US" baseline="0" dirty="0"/>
              <a:t> anytime CPR kits are available through AHA grants.</a:t>
            </a:r>
          </a:p>
          <a:p>
            <a:r>
              <a:rPr lang="en-US" b="1" baseline="0" dirty="0"/>
              <a:t>ASK </a:t>
            </a:r>
            <a:r>
              <a:rPr lang="en-US" baseline="0" dirty="0"/>
              <a:t>about small parts, small toys</a:t>
            </a:r>
          </a:p>
          <a:p>
            <a:r>
              <a:rPr lang="en-US" b="1" baseline="0" dirty="0"/>
              <a:t>look</a:t>
            </a:r>
            <a:r>
              <a:rPr lang="en-US" baseline="0" dirty="0"/>
              <a:t> for items that place infants at risk and if seen discuss them. </a:t>
            </a:r>
          </a:p>
          <a:p>
            <a:r>
              <a:rPr lang="en-US" baseline="0" dirty="0"/>
              <a:t>Provide a CPR friends and family kit to anyone with an infant</a:t>
            </a:r>
            <a:endParaRPr lang="en-US" dirty="0"/>
          </a:p>
        </p:txBody>
      </p:sp>
      <p:sp>
        <p:nvSpPr>
          <p:cNvPr id="4" name="Slide Number Placeholder 3"/>
          <p:cNvSpPr>
            <a:spLocks noGrp="1"/>
          </p:cNvSpPr>
          <p:nvPr>
            <p:ph type="sldNum" sz="quarter" idx="10"/>
          </p:nvPr>
        </p:nvSpPr>
        <p:spPr/>
        <p:txBody>
          <a:bodyPr/>
          <a:lstStyle/>
          <a:p>
            <a:fld id="{FE3DE411-E414-4257-818D-C74E6991D703}" type="slidenum">
              <a:rPr lang="en-US" smtClean="0"/>
              <a:pPr/>
              <a:t>21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E91B7E2-4548-4B6B-9043-9883D341A2D7}" type="datetimeFigureOut">
              <a:rPr lang="en-US" smtClean="0"/>
              <a:pPr/>
              <a:t>8/20/2017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E58BD3-BE2D-4062-ACCE-CB38C972DB4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91B7E2-4548-4B6B-9043-9883D341A2D7}" type="datetimeFigureOut">
              <a:rPr lang="en-US" smtClean="0"/>
              <a:pPr/>
              <a:t>8/20/2017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E58BD3-BE2D-4062-ACCE-CB38C972DB4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91B7E2-4548-4B6B-9043-9883D341A2D7}" type="datetimeFigureOut">
              <a:rPr lang="en-US" smtClean="0"/>
              <a:pPr/>
              <a:t>8/20/2017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E58BD3-BE2D-4062-ACCE-CB38C972DB4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91B7E2-4548-4B6B-9043-9883D341A2D7}" type="datetimeFigureOut">
              <a:rPr lang="en-US" smtClean="0"/>
              <a:pPr/>
              <a:t>8/20/2017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E58BD3-BE2D-4062-ACCE-CB38C972DB4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91B7E2-4548-4B6B-9043-9883D341A2D7}" type="datetimeFigureOut">
              <a:rPr lang="en-US" smtClean="0"/>
              <a:pPr/>
              <a:t>8/20/2017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E58BD3-BE2D-4062-ACCE-CB38C972DB4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E91B7E2-4548-4B6B-9043-9883D341A2D7}" type="datetimeFigureOut">
              <a:rPr lang="en-US" smtClean="0"/>
              <a:pPr/>
              <a:t>8/20/2017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E58BD3-BE2D-4062-ACCE-CB38C972DB4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E91B7E2-4548-4B6B-9043-9883D341A2D7}" type="datetimeFigureOut">
              <a:rPr lang="en-US" smtClean="0"/>
              <a:pPr/>
              <a:t>8/20/2017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E58BD3-BE2D-4062-ACCE-CB38C972DB4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E91B7E2-4548-4B6B-9043-9883D341A2D7}" type="datetimeFigureOut">
              <a:rPr lang="en-US" smtClean="0"/>
              <a:pPr/>
              <a:t>8/20/2017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E58BD3-BE2D-4062-ACCE-CB38C972DB4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91B7E2-4548-4B6B-9043-9883D341A2D7}" type="datetimeFigureOut">
              <a:rPr lang="en-US" smtClean="0"/>
              <a:pPr/>
              <a:t>8/20/2017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E58BD3-BE2D-4062-ACCE-CB38C972DB4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91B7E2-4548-4B6B-9043-9883D341A2D7}" type="datetimeFigureOut">
              <a:rPr lang="en-US" smtClean="0"/>
              <a:pPr/>
              <a:t>8/20/2017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E58BD3-BE2D-4062-ACCE-CB38C972DB4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91B7E2-4548-4B6B-9043-9883D341A2D7}" type="datetimeFigureOut">
              <a:rPr lang="en-US" smtClean="0"/>
              <a:pPr/>
              <a:t>8/20/2017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E58BD3-BE2D-4062-ACCE-CB38C972DB4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DEBCF"/>
            </a:gs>
            <a:gs pos="50000">
              <a:srgbClr val="9CB86E"/>
            </a:gs>
            <a:gs pos="100000">
              <a:srgbClr val="156B13"/>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91B7E2-4548-4B6B-9043-9883D341A2D7}" type="datetimeFigureOut">
              <a:rPr lang="en-US" smtClean="0"/>
              <a:pPr/>
              <a:t>8/20/2017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E58BD3-BE2D-4062-ACCE-CB38C972DB4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s://www.nichd.nih.gov/sts/Pages/default.aspx"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njpies.org/" TargetMode="Externa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hyperlink" Target="mailto:eric.hicken@doh.nj.gov"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nichd.nih.gov/sts/Pages/default.aspx" TargetMode="External"/><Relationship Id="rId2" Type="http://schemas.openxmlformats.org/officeDocument/2006/relationships/hyperlink" Target="https://www.cpsc.gov/Safety-Education/Safety-Education-Centers/cribs" TargetMode="External"/><Relationship Id="rId1" Type="http://schemas.openxmlformats.org/officeDocument/2006/relationships/slideLayout" Target="../slideLayouts/slideLayout5.xml"/><Relationship Id="rId4" Type="http://schemas.openxmlformats.org/officeDocument/2006/relationships/hyperlink" Target="https://www.cpsc.gov/safety-education/safety-guides/containers-and-packaging"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26.state.nj.us/doh-shad/query/result/infantfetal/Infant/InfMortRate.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www.nj.gov/lps/hts/childseats/index.html" TargetMode="External"/><Relationship Id="rId4" Type="http://schemas.openxmlformats.org/officeDocument/2006/relationships/hyperlink" Target="https://www.nichd.nih.gov/sts/Pages/default.aspx"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publicdomainpictures.net/view-image.php?image=70677&amp;picture=cartoon-eyes&amp;large=1"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ew_jersey.gif"/>
          <p:cNvPicPr>
            <a:picLocks noChangeAspect="1"/>
          </p:cNvPicPr>
          <p:nvPr/>
        </p:nvPicPr>
        <p:blipFill>
          <a:blip r:embed="rId2" cstate="print"/>
          <a:stretch>
            <a:fillRect/>
          </a:stretch>
        </p:blipFill>
        <p:spPr>
          <a:xfrm>
            <a:off x="2028825" y="228600"/>
            <a:ext cx="5591175" cy="5334000"/>
          </a:xfrm>
          <a:prstGeom prst="rect">
            <a:avLst/>
          </a:prstGeom>
        </p:spPr>
      </p:pic>
      <p:sp>
        <p:nvSpPr>
          <p:cNvPr id="2" name="Title 1"/>
          <p:cNvSpPr>
            <a:spLocks noGrp="1"/>
          </p:cNvSpPr>
          <p:nvPr>
            <p:ph type="ctrTitle"/>
          </p:nvPr>
        </p:nvSpPr>
        <p:spPr>
          <a:xfrm>
            <a:off x="1905000" y="2330196"/>
            <a:ext cx="3200400" cy="2209800"/>
          </a:xfrm>
        </p:spPr>
        <p:txBody>
          <a:bodyPr>
            <a:normAutofit/>
          </a:bodyPr>
          <a:lstStyle/>
          <a:p>
            <a:r>
              <a:rPr lang="en-US" dirty="0"/>
              <a:t>Intervention for families</a:t>
            </a:r>
          </a:p>
        </p:txBody>
      </p:sp>
      <p:sp>
        <p:nvSpPr>
          <p:cNvPr id="3" name="Subtitle 2"/>
          <p:cNvSpPr>
            <a:spLocks noGrp="1"/>
          </p:cNvSpPr>
          <p:nvPr>
            <p:ph type="subTitle" idx="1"/>
          </p:nvPr>
        </p:nvSpPr>
        <p:spPr>
          <a:xfrm>
            <a:off x="1219200" y="5715000"/>
            <a:ext cx="6400800" cy="1143000"/>
          </a:xfrm>
        </p:spPr>
        <p:txBody>
          <a:bodyPr>
            <a:normAutofit/>
          </a:bodyPr>
          <a:lstStyle/>
          <a:p>
            <a:r>
              <a:rPr lang="en-US" dirty="0">
                <a:solidFill>
                  <a:srgbClr val="FFFF00"/>
                </a:solidFill>
              </a:rPr>
              <a:t>Train the Trainer Intervention to improve safety of our children in NJ</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SUIDS</a:t>
            </a:r>
          </a:p>
        </p:txBody>
      </p:sp>
      <p:sp>
        <p:nvSpPr>
          <p:cNvPr id="5" name="Text Placeholder 4"/>
          <p:cNvSpPr>
            <a:spLocks noGrp="1"/>
          </p:cNvSpPr>
          <p:nvPr>
            <p:ph type="body" idx="1"/>
          </p:nvPr>
        </p:nvSpPr>
        <p:spPr/>
        <p:txBody>
          <a:bodyPr/>
          <a:lstStyle/>
          <a:p>
            <a:r>
              <a:rPr lang="en-US" dirty="0"/>
              <a:t>FACTS</a:t>
            </a:r>
          </a:p>
        </p:txBody>
      </p:sp>
      <p:sp>
        <p:nvSpPr>
          <p:cNvPr id="6" name="Content Placeholder 5"/>
          <p:cNvSpPr>
            <a:spLocks noGrp="1"/>
          </p:cNvSpPr>
          <p:nvPr>
            <p:ph sz="half" idx="2"/>
          </p:nvPr>
        </p:nvSpPr>
        <p:spPr/>
        <p:txBody>
          <a:bodyPr>
            <a:normAutofit fontScale="92500"/>
          </a:bodyPr>
          <a:lstStyle/>
          <a:p>
            <a:r>
              <a:rPr lang="en-US" dirty="0"/>
              <a:t>SUIDS includes SIDS, accidental suffocation/strangulation,  infections or abnormal heart rhythms.</a:t>
            </a:r>
          </a:p>
          <a:p>
            <a:r>
              <a:rPr lang="en-US" dirty="0"/>
              <a:t>2012 data </a:t>
            </a:r>
            <a:r>
              <a:rPr lang="en-US" sz="1300" dirty="0"/>
              <a:t>(www26.state.nj.us)</a:t>
            </a:r>
          </a:p>
          <a:p>
            <a:pPr lvl="1"/>
            <a:r>
              <a:rPr lang="en-US" dirty="0"/>
              <a:t>13 deaths due to SIDS in NJ</a:t>
            </a:r>
          </a:p>
          <a:p>
            <a:pPr lvl="1"/>
            <a:r>
              <a:rPr lang="en-US" dirty="0"/>
              <a:t>41 deaths due to infection in NJ</a:t>
            </a:r>
          </a:p>
          <a:p>
            <a:pPr lvl="1"/>
            <a:r>
              <a:rPr lang="en-US" dirty="0"/>
              <a:t>8 deaths due to accidental strangulation/suffocation in bed in NJ</a:t>
            </a:r>
          </a:p>
          <a:p>
            <a:pPr lvl="1"/>
            <a:endParaRPr lang="en-US" dirty="0"/>
          </a:p>
          <a:p>
            <a:endParaRPr lang="en-US" dirty="0"/>
          </a:p>
        </p:txBody>
      </p:sp>
      <p:sp>
        <p:nvSpPr>
          <p:cNvPr id="7" name="Text Placeholder 6"/>
          <p:cNvSpPr>
            <a:spLocks noGrp="1"/>
          </p:cNvSpPr>
          <p:nvPr>
            <p:ph type="body" sz="quarter" idx="3"/>
          </p:nvPr>
        </p:nvSpPr>
        <p:spPr/>
        <p:txBody>
          <a:bodyPr/>
          <a:lstStyle/>
          <a:p>
            <a:endParaRPr lang="en-US"/>
          </a:p>
        </p:txBody>
      </p:sp>
      <p:sp>
        <p:nvSpPr>
          <p:cNvPr id="4" name="Title 1"/>
          <p:cNvSpPr txBox="1">
            <a:spLocks/>
          </p:cNvSpPr>
          <p:nvPr/>
        </p:nvSpPr>
        <p:spPr>
          <a:xfrm>
            <a:off x="228600" y="228600"/>
            <a:ext cx="1524000" cy="1143000"/>
          </a:xfrm>
          <a:prstGeom prst="rect">
            <a:avLst/>
          </a:prstGeom>
        </p:spPr>
        <p:txBody>
          <a:bodyPr vert="horz" lIns="91440" tIns="45720" rIns="91440" bIns="45720" rtlCol="0" anchor="ctr">
            <a:normAutofit/>
          </a:bodyPr>
          <a:lstStyle/>
          <a:p>
            <a:pPr lvl="0" algn="ctr">
              <a:spcBef>
                <a:spcPct val="0"/>
              </a:spcBef>
              <a:defRPr/>
            </a:pPr>
            <a:r>
              <a:rPr lang="en-US" sz="4400" dirty="0">
                <a:solidFill>
                  <a:schemeClr val="accent3">
                    <a:lumMod val="50000"/>
                  </a:schemeClr>
                </a:solidFill>
              </a:rPr>
              <a:t>NJIFF</a:t>
            </a:r>
          </a:p>
        </p:txBody>
      </p:sp>
      <p:pic>
        <p:nvPicPr>
          <p:cNvPr id="11" name="Content Placeholder 10" descr="SafeSleepLogo.jpg"/>
          <p:cNvPicPr>
            <a:picLocks noGrp="1" noChangeAspect="1"/>
          </p:cNvPicPr>
          <p:nvPr>
            <p:ph sz="quarter" idx="4"/>
          </p:nvPr>
        </p:nvPicPr>
        <p:blipFill>
          <a:blip r:embed="rId3" cstate="print"/>
          <a:stretch>
            <a:fillRect/>
          </a:stretch>
        </p:blipFill>
        <p:spPr>
          <a:xfrm>
            <a:off x="4799012" y="2503075"/>
            <a:ext cx="3733800" cy="3294888"/>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SUIDS</a:t>
            </a:r>
          </a:p>
        </p:txBody>
      </p:sp>
      <p:sp>
        <p:nvSpPr>
          <p:cNvPr id="5" name="Text Placeholder 4"/>
          <p:cNvSpPr>
            <a:spLocks noGrp="1"/>
          </p:cNvSpPr>
          <p:nvPr>
            <p:ph type="body" idx="1"/>
          </p:nvPr>
        </p:nvSpPr>
        <p:spPr/>
        <p:txBody>
          <a:bodyPr>
            <a:normAutofit/>
          </a:bodyPr>
          <a:lstStyle/>
          <a:p>
            <a:r>
              <a:rPr lang="en-US" dirty="0"/>
              <a:t>Research </a:t>
            </a:r>
            <a:r>
              <a:rPr lang="en-US" sz="1300" dirty="0"/>
              <a:t>(</a:t>
            </a:r>
            <a:r>
              <a:rPr lang="en-US" sz="1300" dirty="0">
                <a:hlinkClick r:id="rId3"/>
              </a:rPr>
              <a:t>www.nichd.nih.gov/sts</a:t>
            </a:r>
            <a:r>
              <a:rPr lang="en-US" sz="1300" dirty="0"/>
              <a:t>)</a:t>
            </a:r>
          </a:p>
        </p:txBody>
      </p:sp>
      <p:sp>
        <p:nvSpPr>
          <p:cNvPr id="6" name="Content Placeholder 5"/>
          <p:cNvSpPr>
            <a:spLocks noGrp="1"/>
          </p:cNvSpPr>
          <p:nvPr>
            <p:ph sz="half" idx="2"/>
          </p:nvPr>
        </p:nvSpPr>
        <p:spPr/>
        <p:txBody>
          <a:bodyPr>
            <a:normAutofit lnSpcReduction="10000"/>
          </a:bodyPr>
          <a:lstStyle/>
          <a:p>
            <a:r>
              <a:rPr lang="en-US" dirty="0"/>
              <a:t>No smoking around or not around baby</a:t>
            </a:r>
          </a:p>
          <a:p>
            <a:r>
              <a:rPr lang="en-US" dirty="0"/>
              <a:t>Get immunizations</a:t>
            </a:r>
          </a:p>
          <a:p>
            <a:r>
              <a:rPr lang="en-US" dirty="0"/>
              <a:t>Back to sleep</a:t>
            </a:r>
          </a:p>
          <a:p>
            <a:r>
              <a:rPr lang="en-US" dirty="0"/>
              <a:t>Firm surface</a:t>
            </a:r>
          </a:p>
          <a:p>
            <a:r>
              <a:rPr lang="en-US" dirty="0"/>
              <a:t>Don’t overheat</a:t>
            </a:r>
          </a:p>
          <a:p>
            <a:r>
              <a:rPr lang="en-US" dirty="0"/>
              <a:t>Breast feeding</a:t>
            </a:r>
          </a:p>
          <a:p>
            <a:r>
              <a:rPr lang="en-US" dirty="0"/>
              <a:t>Supervised tummy time</a:t>
            </a:r>
          </a:p>
          <a:p>
            <a:r>
              <a:rPr lang="en-US" dirty="0"/>
              <a:t>No sleeping in adult bed/ sofa</a:t>
            </a:r>
          </a:p>
        </p:txBody>
      </p:sp>
      <p:sp>
        <p:nvSpPr>
          <p:cNvPr id="7" name="Text Placeholder 6"/>
          <p:cNvSpPr>
            <a:spLocks noGrp="1"/>
          </p:cNvSpPr>
          <p:nvPr>
            <p:ph type="body" sz="quarter" idx="3"/>
          </p:nvPr>
        </p:nvSpPr>
        <p:spPr/>
        <p:txBody>
          <a:bodyPr/>
          <a:lstStyle/>
          <a:p>
            <a:endParaRPr lang="en-US"/>
          </a:p>
        </p:txBody>
      </p:sp>
      <p:sp>
        <p:nvSpPr>
          <p:cNvPr id="4" name="Title 1"/>
          <p:cNvSpPr txBox="1">
            <a:spLocks/>
          </p:cNvSpPr>
          <p:nvPr/>
        </p:nvSpPr>
        <p:spPr>
          <a:xfrm>
            <a:off x="228600" y="228600"/>
            <a:ext cx="1524000" cy="1143000"/>
          </a:xfrm>
          <a:prstGeom prst="rect">
            <a:avLst/>
          </a:prstGeom>
        </p:spPr>
        <p:txBody>
          <a:bodyPr vert="horz" lIns="91440" tIns="45720" rIns="91440" bIns="45720" rtlCol="0" anchor="ctr">
            <a:normAutofit/>
          </a:bodyPr>
          <a:lstStyle/>
          <a:p>
            <a:pPr lvl="0" algn="ctr">
              <a:spcBef>
                <a:spcPct val="0"/>
              </a:spcBef>
              <a:defRPr/>
            </a:pPr>
            <a:r>
              <a:rPr lang="en-US" sz="4400" dirty="0">
                <a:solidFill>
                  <a:schemeClr val="accent3">
                    <a:lumMod val="50000"/>
                  </a:schemeClr>
                </a:solidFill>
              </a:rPr>
              <a:t>NJIFF</a:t>
            </a:r>
          </a:p>
        </p:txBody>
      </p:sp>
      <p:pic>
        <p:nvPicPr>
          <p:cNvPr id="11" name="Content Placeholder 8" descr="Safe-Sleep-600.jpg"/>
          <p:cNvPicPr>
            <a:picLocks noGrp="1" noChangeAspect="1"/>
          </p:cNvPicPr>
          <p:nvPr>
            <p:ph sz="quarter" idx="4"/>
          </p:nvPr>
        </p:nvPicPr>
        <p:blipFill>
          <a:blip r:embed="rId4" cstate="print"/>
          <a:stretch>
            <a:fillRect/>
          </a:stretch>
        </p:blipFill>
        <p:spPr>
          <a:xfrm>
            <a:off x="5138352" y="2174875"/>
            <a:ext cx="3055120" cy="3951288"/>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SUIDS</a:t>
            </a:r>
          </a:p>
        </p:txBody>
      </p:sp>
      <p:sp>
        <p:nvSpPr>
          <p:cNvPr id="6" name="Text Placeholder 5"/>
          <p:cNvSpPr>
            <a:spLocks noGrp="1"/>
          </p:cNvSpPr>
          <p:nvPr>
            <p:ph type="body" idx="1"/>
          </p:nvPr>
        </p:nvSpPr>
        <p:spPr/>
        <p:txBody>
          <a:bodyPr/>
          <a:lstStyle/>
          <a:p>
            <a:r>
              <a:rPr lang="en-US" dirty="0"/>
              <a:t>What to do</a:t>
            </a:r>
          </a:p>
        </p:txBody>
      </p:sp>
      <p:sp>
        <p:nvSpPr>
          <p:cNvPr id="8" name="Text Placeholder 7"/>
          <p:cNvSpPr>
            <a:spLocks noGrp="1"/>
          </p:cNvSpPr>
          <p:nvPr>
            <p:ph type="body" sz="quarter" idx="3"/>
          </p:nvPr>
        </p:nvSpPr>
        <p:spPr/>
        <p:txBody>
          <a:bodyPr/>
          <a:lstStyle/>
          <a:p>
            <a:r>
              <a:rPr lang="en-US" dirty="0"/>
              <a:t>ASK/LOOK</a:t>
            </a:r>
          </a:p>
        </p:txBody>
      </p:sp>
      <p:pic>
        <p:nvPicPr>
          <p:cNvPr id="13" name="Content Placeholder 12" descr="co-sleeping-baby-mom-infant-sleeping.jpg"/>
          <p:cNvPicPr>
            <a:picLocks noGrp="1" noChangeAspect="1"/>
          </p:cNvPicPr>
          <p:nvPr>
            <p:ph sz="quarter" idx="4"/>
          </p:nvPr>
        </p:nvPicPr>
        <p:blipFill>
          <a:blip r:embed="rId3" cstate="print"/>
          <a:stretch>
            <a:fillRect/>
          </a:stretch>
        </p:blipFill>
        <p:spPr>
          <a:xfrm>
            <a:off x="4645025" y="2641795"/>
            <a:ext cx="4041775" cy="3017447"/>
          </a:xfrm>
        </p:spPr>
      </p:pic>
      <p:sp>
        <p:nvSpPr>
          <p:cNvPr id="4" name="Title 1"/>
          <p:cNvSpPr txBox="1">
            <a:spLocks/>
          </p:cNvSpPr>
          <p:nvPr/>
        </p:nvSpPr>
        <p:spPr>
          <a:xfrm>
            <a:off x="228600" y="228600"/>
            <a:ext cx="1524000" cy="1143000"/>
          </a:xfrm>
          <a:prstGeom prst="rect">
            <a:avLst/>
          </a:prstGeom>
        </p:spPr>
        <p:txBody>
          <a:bodyPr vert="horz" lIns="91440" tIns="45720" rIns="91440" bIns="45720" rtlCol="0" anchor="ctr">
            <a:normAutofit/>
          </a:bodyPr>
          <a:lstStyle/>
          <a:p>
            <a:pPr lvl="0" algn="ctr">
              <a:spcBef>
                <a:spcPct val="0"/>
              </a:spcBef>
              <a:defRPr/>
            </a:pPr>
            <a:r>
              <a:rPr lang="en-US" sz="4400" dirty="0">
                <a:solidFill>
                  <a:schemeClr val="accent3">
                    <a:lumMod val="50000"/>
                  </a:schemeClr>
                </a:solidFill>
              </a:rPr>
              <a:t>NJIFF</a:t>
            </a:r>
          </a:p>
        </p:txBody>
      </p:sp>
      <p:pic>
        <p:nvPicPr>
          <p:cNvPr id="12" name="Content Placeholder 11" descr="aans-1024x768.jpg"/>
          <p:cNvPicPr>
            <a:picLocks noGrp="1" noChangeAspect="1"/>
          </p:cNvPicPr>
          <p:nvPr>
            <p:ph sz="half" idx="2"/>
          </p:nvPr>
        </p:nvPicPr>
        <p:blipFill>
          <a:blip r:embed="rId4" cstate="print"/>
          <a:stretch>
            <a:fillRect/>
          </a:stretch>
        </p:blipFill>
        <p:spPr>
          <a:xfrm>
            <a:off x="457200" y="2635448"/>
            <a:ext cx="4040188" cy="3030141"/>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SUIDS</a:t>
            </a:r>
          </a:p>
        </p:txBody>
      </p:sp>
      <p:sp>
        <p:nvSpPr>
          <p:cNvPr id="6" name="Text Placeholder 5"/>
          <p:cNvSpPr>
            <a:spLocks noGrp="1"/>
          </p:cNvSpPr>
          <p:nvPr>
            <p:ph type="body" idx="1"/>
          </p:nvPr>
        </p:nvSpPr>
        <p:spPr/>
        <p:txBody>
          <a:bodyPr/>
          <a:lstStyle/>
          <a:p>
            <a:r>
              <a:rPr lang="en-US" dirty="0"/>
              <a:t>ASK/LOOK</a:t>
            </a:r>
          </a:p>
        </p:txBody>
      </p:sp>
      <p:pic>
        <p:nvPicPr>
          <p:cNvPr id="10" name="Content Placeholder 9" descr="environment3_thumb.jpg"/>
          <p:cNvPicPr>
            <a:picLocks noGrp="1" noChangeAspect="1"/>
          </p:cNvPicPr>
          <p:nvPr>
            <p:ph sz="half" idx="2"/>
          </p:nvPr>
        </p:nvPicPr>
        <p:blipFill>
          <a:blip r:embed="rId2" cstate="print"/>
          <a:stretch>
            <a:fillRect/>
          </a:stretch>
        </p:blipFill>
        <p:spPr>
          <a:xfrm>
            <a:off x="1219200" y="2362200"/>
            <a:ext cx="2676416" cy="3374611"/>
          </a:xfrm>
        </p:spPr>
      </p:pic>
      <p:sp>
        <p:nvSpPr>
          <p:cNvPr id="8" name="Text Placeholder 7"/>
          <p:cNvSpPr>
            <a:spLocks noGrp="1"/>
          </p:cNvSpPr>
          <p:nvPr>
            <p:ph type="body" sz="quarter" idx="3"/>
          </p:nvPr>
        </p:nvSpPr>
        <p:spPr/>
        <p:txBody>
          <a:bodyPr/>
          <a:lstStyle/>
          <a:p>
            <a:r>
              <a:rPr lang="en-US" dirty="0"/>
              <a:t>ASK/LOOK</a:t>
            </a:r>
          </a:p>
        </p:txBody>
      </p:sp>
      <p:sp>
        <p:nvSpPr>
          <p:cNvPr id="4" name="Title 1"/>
          <p:cNvSpPr txBox="1">
            <a:spLocks/>
          </p:cNvSpPr>
          <p:nvPr/>
        </p:nvSpPr>
        <p:spPr>
          <a:xfrm>
            <a:off x="228600" y="228600"/>
            <a:ext cx="1524000" cy="1143000"/>
          </a:xfrm>
          <a:prstGeom prst="rect">
            <a:avLst/>
          </a:prstGeom>
        </p:spPr>
        <p:txBody>
          <a:bodyPr vert="horz" lIns="91440" tIns="45720" rIns="91440" bIns="45720" rtlCol="0" anchor="ctr">
            <a:normAutofit/>
          </a:bodyPr>
          <a:lstStyle/>
          <a:p>
            <a:pPr lvl="0" algn="ctr">
              <a:spcBef>
                <a:spcPct val="0"/>
              </a:spcBef>
              <a:defRPr/>
            </a:pPr>
            <a:r>
              <a:rPr lang="en-US" sz="4400" dirty="0">
                <a:solidFill>
                  <a:schemeClr val="accent3">
                    <a:lumMod val="50000"/>
                  </a:schemeClr>
                </a:solidFill>
              </a:rPr>
              <a:t>NJIFF</a:t>
            </a:r>
          </a:p>
        </p:txBody>
      </p:sp>
      <p:pic>
        <p:nvPicPr>
          <p:cNvPr id="13" name="Content Placeholder 12" descr="Sleeping_baby_boy.jpg"/>
          <p:cNvPicPr>
            <a:picLocks noGrp="1" noChangeAspect="1"/>
          </p:cNvPicPr>
          <p:nvPr>
            <p:ph sz="quarter" idx="4"/>
          </p:nvPr>
        </p:nvPicPr>
        <p:blipFill>
          <a:blip r:embed="rId3" cstate="print"/>
          <a:stretch>
            <a:fillRect/>
          </a:stretch>
        </p:blipFill>
        <p:spPr>
          <a:xfrm>
            <a:off x="4645025" y="2634853"/>
            <a:ext cx="4041775" cy="3031331"/>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SUIDS</a:t>
            </a:r>
          </a:p>
        </p:txBody>
      </p:sp>
      <p:sp>
        <p:nvSpPr>
          <p:cNvPr id="6" name="Text Placeholder 5"/>
          <p:cNvSpPr>
            <a:spLocks noGrp="1"/>
          </p:cNvSpPr>
          <p:nvPr>
            <p:ph type="body" idx="1"/>
          </p:nvPr>
        </p:nvSpPr>
        <p:spPr>
          <a:xfrm>
            <a:off x="228600" y="1200151"/>
            <a:ext cx="4040188" cy="639762"/>
          </a:xfrm>
        </p:spPr>
        <p:txBody>
          <a:bodyPr/>
          <a:lstStyle/>
          <a:p>
            <a:r>
              <a:rPr lang="en-US" dirty="0"/>
              <a:t>Resources</a:t>
            </a:r>
          </a:p>
        </p:txBody>
      </p:sp>
      <p:sp>
        <p:nvSpPr>
          <p:cNvPr id="7" name="Content Placeholder 6"/>
          <p:cNvSpPr>
            <a:spLocks noGrp="1"/>
          </p:cNvSpPr>
          <p:nvPr>
            <p:ph sz="half" idx="2"/>
          </p:nvPr>
        </p:nvSpPr>
        <p:spPr>
          <a:xfrm>
            <a:off x="0" y="1839913"/>
            <a:ext cx="3352800" cy="4637087"/>
          </a:xfrm>
        </p:spPr>
        <p:txBody>
          <a:bodyPr>
            <a:normAutofit fontScale="92500" lnSpcReduction="10000"/>
          </a:bodyPr>
          <a:lstStyle/>
          <a:p>
            <a:r>
              <a:rPr lang="en-US" dirty="0"/>
              <a:t>Safe to Sleep ® website</a:t>
            </a:r>
          </a:p>
          <a:p>
            <a:pPr lvl="1"/>
            <a:r>
              <a:rPr lang="en-US" dirty="0"/>
              <a:t>Free education</a:t>
            </a:r>
          </a:p>
          <a:p>
            <a:pPr lvl="1"/>
            <a:r>
              <a:rPr lang="en-US" dirty="0"/>
              <a:t>Information</a:t>
            </a:r>
          </a:p>
          <a:p>
            <a:r>
              <a:rPr lang="en-US" dirty="0" err="1"/>
              <a:t>Babyboxuniversity</a:t>
            </a:r>
            <a:r>
              <a:rPr lang="en-US" dirty="0"/>
              <a:t> ®</a:t>
            </a:r>
          </a:p>
          <a:p>
            <a:pPr lvl="1"/>
            <a:r>
              <a:rPr lang="en-US" dirty="0"/>
              <a:t>Baby boxes when education completed</a:t>
            </a:r>
          </a:p>
          <a:p>
            <a:r>
              <a:rPr lang="en-US" dirty="0"/>
              <a:t>Cribs for kids ® website</a:t>
            </a:r>
          </a:p>
          <a:p>
            <a:pPr lvl="1"/>
            <a:r>
              <a:rPr lang="en-US" dirty="0"/>
              <a:t>Door hangers</a:t>
            </a:r>
          </a:p>
          <a:p>
            <a:pPr lvl="1"/>
            <a:r>
              <a:rPr lang="en-US" dirty="0"/>
              <a:t>Discount cribs</a:t>
            </a:r>
          </a:p>
          <a:p>
            <a:r>
              <a:rPr lang="en-US" dirty="0"/>
              <a:t>CDC.gov/</a:t>
            </a:r>
            <a:r>
              <a:rPr lang="en-US" dirty="0" err="1"/>
              <a:t>sids</a:t>
            </a:r>
            <a:r>
              <a:rPr lang="en-US" dirty="0"/>
              <a:t> website</a:t>
            </a:r>
          </a:p>
          <a:p>
            <a:pPr lvl="1"/>
            <a:r>
              <a:rPr lang="en-US" dirty="0"/>
              <a:t>Statistics</a:t>
            </a:r>
          </a:p>
          <a:p>
            <a:r>
              <a:rPr lang="en-US" dirty="0"/>
              <a:t>NJ quit connection ®/ Mom’s quit connection ®</a:t>
            </a:r>
          </a:p>
        </p:txBody>
      </p:sp>
      <p:pic>
        <p:nvPicPr>
          <p:cNvPr id="10" name="Content Placeholder 9" descr="Capture1.PNG"/>
          <p:cNvPicPr>
            <a:picLocks noGrp="1" noChangeAspect="1"/>
          </p:cNvPicPr>
          <p:nvPr>
            <p:ph sz="quarter" idx="4"/>
          </p:nvPr>
        </p:nvPicPr>
        <p:blipFill>
          <a:blip r:embed="rId3" cstate="print"/>
          <a:stretch>
            <a:fillRect/>
          </a:stretch>
        </p:blipFill>
        <p:spPr>
          <a:xfrm>
            <a:off x="3657600" y="1447800"/>
            <a:ext cx="5486400" cy="4830939"/>
          </a:xfrm>
        </p:spPr>
      </p:pic>
      <p:sp>
        <p:nvSpPr>
          <p:cNvPr id="4" name="Title 1"/>
          <p:cNvSpPr txBox="1">
            <a:spLocks/>
          </p:cNvSpPr>
          <p:nvPr/>
        </p:nvSpPr>
        <p:spPr>
          <a:xfrm>
            <a:off x="228600" y="228600"/>
            <a:ext cx="1524000" cy="1143000"/>
          </a:xfrm>
          <a:prstGeom prst="rect">
            <a:avLst/>
          </a:prstGeom>
        </p:spPr>
        <p:txBody>
          <a:bodyPr vert="horz" lIns="91440" tIns="45720" rIns="91440" bIns="45720" rtlCol="0" anchor="ctr">
            <a:normAutofit/>
          </a:bodyPr>
          <a:lstStyle/>
          <a:p>
            <a:pPr lvl="0" algn="ctr">
              <a:spcBef>
                <a:spcPct val="0"/>
              </a:spcBef>
              <a:defRPr/>
            </a:pPr>
            <a:r>
              <a:rPr lang="en-US" sz="4400" dirty="0">
                <a:solidFill>
                  <a:schemeClr val="accent3">
                    <a:lumMod val="50000"/>
                  </a:schemeClr>
                </a:solidFill>
              </a:rPr>
              <a:t>NJIFF</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Case</a:t>
            </a:r>
          </a:p>
        </p:txBody>
      </p:sp>
      <p:sp>
        <p:nvSpPr>
          <p:cNvPr id="8" name="Content Placeholder 7"/>
          <p:cNvSpPr>
            <a:spLocks noGrp="1"/>
          </p:cNvSpPr>
          <p:nvPr>
            <p:ph idx="1"/>
          </p:nvPr>
        </p:nvSpPr>
        <p:spPr/>
        <p:txBody>
          <a:bodyPr/>
          <a:lstStyle/>
          <a:p>
            <a:r>
              <a:rPr lang="en-US" dirty="0"/>
              <a:t>BLS arrives on scene to a multi vehicle collision where a 2 year old is found in the front seat of the vehicle.</a:t>
            </a:r>
          </a:p>
          <a:p>
            <a:r>
              <a:rPr lang="en-US" dirty="0"/>
              <a:t>Severe depressed area noted on front of child’s head.</a:t>
            </a:r>
          </a:p>
        </p:txBody>
      </p:sp>
    </p:spTree>
    <p:extLst>
      <p:ext uri="{BB962C8B-B14F-4D97-AF65-F5344CB8AC3E}">
        <p14:creationId xmlns:p14="http://schemas.microsoft.com/office/powerpoint/2010/main" val="27977101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a:t>
            </a:r>
          </a:p>
        </p:txBody>
      </p:sp>
      <p:sp>
        <p:nvSpPr>
          <p:cNvPr id="3" name="Content Placeholder 2"/>
          <p:cNvSpPr>
            <a:spLocks noGrp="1"/>
          </p:cNvSpPr>
          <p:nvPr>
            <p:ph idx="1"/>
          </p:nvPr>
        </p:nvSpPr>
        <p:spPr/>
        <p:txBody>
          <a:bodyPr/>
          <a:lstStyle/>
          <a:p>
            <a:r>
              <a:rPr lang="en-US" dirty="0"/>
              <a:t>2 Vehicle collision scene</a:t>
            </a:r>
          </a:p>
          <a:p>
            <a:r>
              <a:rPr lang="en-US" dirty="0"/>
              <a:t>6 year old child in back seat with only a lap belt</a:t>
            </a:r>
          </a:p>
          <a:p>
            <a:r>
              <a:rPr lang="en-US" dirty="0"/>
              <a:t>Pulses present</a:t>
            </a:r>
          </a:p>
          <a:p>
            <a:r>
              <a:rPr lang="en-US" dirty="0"/>
              <a:t>When extricating child, lower half of body moves separately from upper half, pulses lost </a:t>
            </a:r>
            <a:r>
              <a:rPr lang="en-US" dirty="0" err="1"/>
              <a:t>enroute</a:t>
            </a:r>
            <a:endParaRPr lang="en-US" dirty="0"/>
          </a:p>
        </p:txBody>
      </p:sp>
    </p:spTree>
    <p:extLst>
      <p:ext uri="{BB962C8B-B14F-4D97-AF65-F5344CB8AC3E}">
        <p14:creationId xmlns:p14="http://schemas.microsoft.com/office/powerpoint/2010/main" val="31209103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Car Seats</a:t>
            </a:r>
          </a:p>
        </p:txBody>
      </p:sp>
      <p:sp>
        <p:nvSpPr>
          <p:cNvPr id="6" name="Text Placeholder 5"/>
          <p:cNvSpPr>
            <a:spLocks noGrp="1"/>
          </p:cNvSpPr>
          <p:nvPr>
            <p:ph type="body" idx="1"/>
          </p:nvPr>
        </p:nvSpPr>
        <p:spPr/>
        <p:txBody>
          <a:bodyPr/>
          <a:lstStyle/>
          <a:p>
            <a:r>
              <a:rPr lang="en-US" dirty="0"/>
              <a:t>ASK/LOOK</a:t>
            </a:r>
          </a:p>
        </p:txBody>
      </p:sp>
      <p:pic>
        <p:nvPicPr>
          <p:cNvPr id="10" name="Content Placeholder 9" descr="Tobias 040.jpg"/>
          <p:cNvPicPr>
            <a:picLocks noGrp="1" noChangeAspect="1"/>
          </p:cNvPicPr>
          <p:nvPr>
            <p:ph sz="half" idx="2"/>
          </p:nvPr>
        </p:nvPicPr>
        <p:blipFill>
          <a:blip r:embed="rId2" cstate="print"/>
          <a:stretch>
            <a:fillRect/>
          </a:stretch>
        </p:blipFill>
        <p:spPr>
          <a:xfrm>
            <a:off x="457200" y="2635448"/>
            <a:ext cx="4040188" cy="3030141"/>
          </a:xfrm>
        </p:spPr>
      </p:pic>
      <p:sp>
        <p:nvSpPr>
          <p:cNvPr id="8" name="Text Placeholder 7"/>
          <p:cNvSpPr>
            <a:spLocks noGrp="1"/>
          </p:cNvSpPr>
          <p:nvPr>
            <p:ph type="body" sz="quarter" idx="3"/>
          </p:nvPr>
        </p:nvSpPr>
        <p:spPr/>
        <p:txBody>
          <a:bodyPr/>
          <a:lstStyle/>
          <a:p>
            <a:r>
              <a:rPr lang="en-US" dirty="0"/>
              <a:t>ASK/LOOK</a:t>
            </a:r>
          </a:p>
        </p:txBody>
      </p:sp>
      <p:pic>
        <p:nvPicPr>
          <p:cNvPr id="11" name="Content Placeholder 10" descr="Three Months Old 043.jpg"/>
          <p:cNvPicPr>
            <a:picLocks noGrp="1" noChangeAspect="1"/>
          </p:cNvPicPr>
          <p:nvPr>
            <p:ph sz="quarter" idx="4"/>
          </p:nvPr>
        </p:nvPicPr>
        <p:blipFill>
          <a:blip r:embed="rId3" cstate="print"/>
          <a:stretch>
            <a:fillRect/>
          </a:stretch>
        </p:blipFill>
        <p:spPr>
          <a:xfrm>
            <a:off x="4760912" y="2559844"/>
            <a:ext cx="3810000" cy="3181350"/>
          </a:xfrm>
        </p:spPr>
      </p:pic>
      <p:sp>
        <p:nvSpPr>
          <p:cNvPr id="4" name="Title 1"/>
          <p:cNvSpPr txBox="1">
            <a:spLocks/>
          </p:cNvSpPr>
          <p:nvPr/>
        </p:nvSpPr>
        <p:spPr>
          <a:xfrm>
            <a:off x="228600" y="228600"/>
            <a:ext cx="1524000" cy="1143000"/>
          </a:xfrm>
          <a:prstGeom prst="rect">
            <a:avLst/>
          </a:prstGeom>
        </p:spPr>
        <p:txBody>
          <a:bodyPr vert="horz" lIns="91440" tIns="45720" rIns="91440" bIns="45720" rtlCol="0" anchor="ctr">
            <a:normAutofit/>
          </a:bodyPr>
          <a:lstStyle/>
          <a:p>
            <a:pPr lvl="0" algn="ctr">
              <a:spcBef>
                <a:spcPct val="0"/>
              </a:spcBef>
              <a:defRPr/>
            </a:pPr>
            <a:r>
              <a:rPr lang="en-US" sz="4400" dirty="0">
                <a:solidFill>
                  <a:schemeClr val="accent3">
                    <a:lumMod val="50000"/>
                  </a:schemeClr>
                </a:solidFill>
              </a:rPr>
              <a:t>NJIFF</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Car Seats</a:t>
            </a:r>
          </a:p>
        </p:txBody>
      </p:sp>
      <p:sp>
        <p:nvSpPr>
          <p:cNvPr id="6" name="Text Placeholder 5"/>
          <p:cNvSpPr>
            <a:spLocks noGrp="1"/>
          </p:cNvSpPr>
          <p:nvPr>
            <p:ph type="body" idx="1"/>
          </p:nvPr>
        </p:nvSpPr>
        <p:spPr/>
        <p:txBody>
          <a:bodyPr/>
          <a:lstStyle/>
          <a:p>
            <a:r>
              <a:rPr lang="en-US" dirty="0"/>
              <a:t>What to do</a:t>
            </a:r>
          </a:p>
        </p:txBody>
      </p:sp>
      <p:sp>
        <p:nvSpPr>
          <p:cNvPr id="7" name="Content Placeholder 6"/>
          <p:cNvSpPr>
            <a:spLocks noGrp="1"/>
          </p:cNvSpPr>
          <p:nvPr>
            <p:ph sz="half" idx="2"/>
          </p:nvPr>
        </p:nvSpPr>
        <p:spPr/>
        <p:txBody>
          <a:bodyPr/>
          <a:lstStyle/>
          <a:p>
            <a:r>
              <a:rPr lang="en-US" dirty="0"/>
              <a:t>2 &amp; 30 </a:t>
            </a:r>
          </a:p>
          <a:p>
            <a:pPr lvl="1"/>
            <a:r>
              <a:rPr lang="en-US" dirty="0"/>
              <a:t>Rear facing, 5 point harness</a:t>
            </a:r>
          </a:p>
          <a:p>
            <a:r>
              <a:rPr lang="en-US" dirty="0"/>
              <a:t>4 &amp; 40</a:t>
            </a:r>
          </a:p>
          <a:p>
            <a:pPr lvl="1"/>
            <a:r>
              <a:rPr lang="en-US" dirty="0"/>
              <a:t>Front and five until upper limit of seat</a:t>
            </a:r>
          </a:p>
          <a:p>
            <a:r>
              <a:rPr lang="en-US" dirty="0"/>
              <a:t>Under 8 &amp; 57 (inches)</a:t>
            </a:r>
          </a:p>
          <a:p>
            <a:pPr lvl="1"/>
            <a:r>
              <a:rPr lang="en-US" dirty="0"/>
              <a:t>Belt and booster</a:t>
            </a:r>
          </a:p>
          <a:p>
            <a:r>
              <a:rPr lang="en-US" dirty="0"/>
              <a:t>Over 8 &amp; 57</a:t>
            </a:r>
          </a:p>
          <a:p>
            <a:pPr lvl="1"/>
            <a:r>
              <a:rPr lang="en-US" dirty="0"/>
              <a:t>Rear with belt</a:t>
            </a:r>
          </a:p>
          <a:p>
            <a:endParaRPr lang="en-US" dirty="0"/>
          </a:p>
        </p:txBody>
      </p:sp>
      <p:sp>
        <p:nvSpPr>
          <p:cNvPr id="8" name="Text Placeholder 7"/>
          <p:cNvSpPr>
            <a:spLocks noGrp="1"/>
          </p:cNvSpPr>
          <p:nvPr>
            <p:ph type="body" sz="quarter" idx="3"/>
          </p:nvPr>
        </p:nvSpPr>
        <p:spPr/>
        <p:txBody>
          <a:bodyPr/>
          <a:lstStyle/>
          <a:p>
            <a:r>
              <a:rPr lang="en-US" dirty="0"/>
              <a:t>Ask/Look</a:t>
            </a:r>
          </a:p>
        </p:txBody>
      </p:sp>
      <p:pic>
        <p:nvPicPr>
          <p:cNvPr id="10" name="Content Placeholder 9" descr="Carseat-expiration.png"/>
          <p:cNvPicPr>
            <a:picLocks noGrp="1" noChangeAspect="1"/>
          </p:cNvPicPr>
          <p:nvPr>
            <p:ph sz="quarter" idx="4"/>
          </p:nvPr>
        </p:nvPicPr>
        <p:blipFill>
          <a:blip r:embed="rId3" cstate="print"/>
          <a:stretch>
            <a:fillRect/>
          </a:stretch>
        </p:blipFill>
        <p:spPr>
          <a:xfrm>
            <a:off x="5019542" y="2174875"/>
            <a:ext cx="3292740" cy="3951288"/>
          </a:xfrm>
        </p:spPr>
      </p:pic>
      <p:sp>
        <p:nvSpPr>
          <p:cNvPr id="4" name="Title 1"/>
          <p:cNvSpPr txBox="1">
            <a:spLocks/>
          </p:cNvSpPr>
          <p:nvPr/>
        </p:nvSpPr>
        <p:spPr>
          <a:xfrm>
            <a:off x="228600" y="228600"/>
            <a:ext cx="1524000" cy="1143000"/>
          </a:xfrm>
          <a:prstGeom prst="rect">
            <a:avLst/>
          </a:prstGeom>
        </p:spPr>
        <p:txBody>
          <a:bodyPr vert="horz" lIns="91440" tIns="45720" rIns="91440" bIns="45720" rtlCol="0" anchor="ctr">
            <a:normAutofit/>
          </a:bodyPr>
          <a:lstStyle/>
          <a:p>
            <a:pPr lvl="0" algn="ctr">
              <a:spcBef>
                <a:spcPct val="0"/>
              </a:spcBef>
              <a:defRPr/>
            </a:pPr>
            <a:r>
              <a:rPr lang="en-US" sz="4400" dirty="0">
                <a:solidFill>
                  <a:schemeClr val="accent3">
                    <a:lumMod val="50000"/>
                  </a:schemeClr>
                </a:solidFill>
              </a:rPr>
              <a:t>NJIFF</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 Seats</a:t>
            </a:r>
          </a:p>
        </p:txBody>
      </p:sp>
      <p:sp>
        <p:nvSpPr>
          <p:cNvPr id="3" name="Text Placeholder 2"/>
          <p:cNvSpPr>
            <a:spLocks noGrp="1"/>
          </p:cNvSpPr>
          <p:nvPr>
            <p:ph type="body" idx="1"/>
          </p:nvPr>
        </p:nvSpPr>
        <p:spPr/>
        <p:txBody>
          <a:bodyPr/>
          <a:lstStyle/>
          <a:p>
            <a:r>
              <a:rPr lang="en-US" dirty="0"/>
              <a:t>Resources</a:t>
            </a:r>
          </a:p>
        </p:txBody>
      </p:sp>
      <p:sp>
        <p:nvSpPr>
          <p:cNvPr id="4" name="Content Placeholder 3"/>
          <p:cNvSpPr>
            <a:spLocks noGrp="1"/>
          </p:cNvSpPr>
          <p:nvPr>
            <p:ph sz="half" idx="2"/>
          </p:nvPr>
        </p:nvSpPr>
        <p:spPr/>
        <p:txBody>
          <a:bodyPr/>
          <a:lstStyle/>
          <a:p>
            <a:r>
              <a:rPr lang="en-US" dirty="0"/>
              <a:t>NJDOH</a:t>
            </a:r>
          </a:p>
          <a:p>
            <a:pPr lvl="1"/>
            <a:r>
              <a:rPr lang="en-US" dirty="0"/>
              <a:t>Grant funded car seats available</a:t>
            </a:r>
          </a:p>
        </p:txBody>
      </p:sp>
      <p:sp>
        <p:nvSpPr>
          <p:cNvPr id="5" name="Text Placeholder 4"/>
          <p:cNvSpPr>
            <a:spLocks noGrp="1"/>
          </p:cNvSpPr>
          <p:nvPr>
            <p:ph type="body" sz="quarter" idx="3"/>
          </p:nvPr>
        </p:nvSpPr>
        <p:spPr/>
        <p:txBody>
          <a:bodyPr/>
          <a:lstStyle/>
          <a:p>
            <a:endParaRPr lang="en-US"/>
          </a:p>
        </p:txBody>
      </p:sp>
      <p:pic>
        <p:nvPicPr>
          <p:cNvPr id="7" name="Content Placeholder 6"/>
          <p:cNvPicPr>
            <a:picLocks noGrp="1" noChangeAspect="1"/>
          </p:cNvPicPr>
          <p:nvPr>
            <p:ph sz="quarter" idx="4"/>
          </p:nvPr>
        </p:nvPicPr>
        <p:blipFill>
          <a:blip r:embed="rId2"/>
          <a:stretch>
            <a:fillRect/>
          </a:stretch>
        </p:blipFill>
        <p:spPr>
          <a:xfrm>
            <a:off x="5016801" y="2175244"/>
            <a:ext cx="3298222" cy="3950550"/>
          </a:xfrm>
          <a:prstGeom prst="rect">
            <a:avLst/>
          </a:prstGeom>
        </p:spPr>
      </p:pic>
    </p:spTree>
    <p:extLst>
      <p:ext uri="{BB962C8B-B14F-4D97-AF65-F5344CB8AC3E}">
        <p14:creationId xmlns:p14="http://schemas.microsoft.com/office/powerpoint/2010/main" val="1609852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Mission</a:t>
            </a:r>
          </a:p>
        </p:txBody>
      </p:sp>
      <p:sp>
        <p:nvSpPr>
          <p:cNvPr id="3" name="Content Placeholder 2"/>
          <p:cNvSpPr>
            <a:spLocks noGrp="1"/>
          </p:cNvSpPr>
          <p:nvPr>
            <p:ph idx="1"/>
          </p:nvPr>
        </p:nvSpPr>
        <p:spPr/>
        <p:txBody>
          <a:bodyPr/>
          <a:lstStyle/>
          <a:p>
            <a:r>
              <a:rPr lang="en-US" dirty="0"/>
              <a:t>Goals of program:</a:t>
            </a:r>
          </a:p>
          <a:p>
            <a:pPr lvl="1"/>
            <a:r>
              <a:rPr lang="en-US" dirty="0"/>
              <a:t>To reduce death in the pediatric population due to the following preventable causes: </a:t>
            </a:r>
          </a:p>
          <a:p>
            <a:pPr lvl="2"/>
            <a:r>
              <a:rPr lang="en-US" dirty="0"/>
              <a:t>Sudden Unexplained Infant Death Syndrome</a:t>
            </a:r>
          </a:p>
          <a:p>
            <a:pPr lvl="2"/>
            <a:r>
              <a:rPr lang="en-US" dirty="0"/>
              <a:t>Choking</a:t>
            </a:r>
          </a:p>
          <a:p>
            <a:pPr lvl="2"/>
            <a:r>
              <a:rPr lang="en-US" dirty="0"/>
              <a:t>Poisoning</a:t>
            </a:r>
          </a:p>
          <a:p>
            <a:pPr lvl="2"/>
            <a:r>
              <a:rPr lang="en-US" dirty="0"/>
              <a:t>MVC</a:t>
            </a:r>
          </a:p>
          <a:p>
            <a:pPr lvl="2"/>
            <a:r>
              <a:rPr lang="en-US" dirty="0"/>
              <a:t>Carbon monoxide/ fire</a:t>
            </a:r>
          </a:p>
          <a:p>
            <a:pPr lvl="1"/>
            <a:endParaRPr lang="en-US" dirty="0"/>
          </a:p>
        </p:txBody>
      </p:sp>
      <p:sp>
        <p:nvSpPr>
          <p:cNvPr id="4" name="Title 1"/>
          <p:cNvSpPr txBox="1">
            <a:spLocks/>
          </p:cNvSpPr>
          <p:nvPr/>
        </p:nvSpPr>
        <p:spPr>
          <a:xfrm>
            <a:off x="228600" y="228600"/>
            <a:ext cx="15240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accent3">
                    <a:lumMod val="50000"/>
                  </a:schemeClr>
                </a:solidFill>
                <a:effectLst/>
                <a:uLnTx/>
                <a:uFillTx/>
                <a:latin typeface="+mj-lt"/>
                <a:ea typeface="+mj-ea"/>
                <a:cs typeface="+mj-cs"/>
              </a:rPr>
              <a:t>NJIFF</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Case</a:t>
            </a:r>
          </a:p>
        </p:txBody>
      </p:sp>
      <p:sp>
        <p:nvSpPr>
          <p:cNvPr id="8" name="Content Placeholder 7"/>
          <p:cNvSpPr>
            <a:spLocks noGrp="1"/>
          </p:cNvSpPr>
          <p:nvPr>
            <p:ph idx="1"/>
          </p:nvPr>
        </p:nvSpPr>
        <p:spPr/>
        <p:txBody>
          <a:bodyPr>
            <a:normAutofit lnSpcReduction="10000"/>
          </a:bodyPr>
          <a:lstStyle/>
          <a:p>
            <a:r>
              <a:rPr lang="en-US" dirty="0"/>
              <a:t>Medics arrive to the scene of a “respiratory distress” call</a:t>
            </a:r>
          </a:p>
          <a:p>
            <a:r>
              <a:rPr lang="en-US" dirty="0"/>
              <a:t>Severe distress note, intubation attempted, but something is blocking the airway</a:t>
            </a:r>
          </a:p>
          <a:p>
            <a:r>
              <a:rPr lang="en-US" dirty="0"/>
              <a:t>Child is purple and limp with no pulses upon arrival to ED</a:t>
            </a:r>
          </a:p>
          <a:p>
            <a:r>
              <a:rPr lang="en-US" dirty="0"/>
              <a:t>ED provider removes a flesh colored “bouncy ball” from airway with much difficulty</a:t>
            </a:r>
          </a:p>
          <a:p>
            <a:r>
              <a:rPr lang="en-US" dirty="0"/>
              <a:t>Child dies 24 hours later</a:t>
            </a:r>
          </a:p>
        </p:txBody>
      </p:sp>
    </p:spTree>
    <p:extLst>
      <p:ext uri="{BB962C8B-B14F-4D97-AF65-F5344CB8AC3E}">
        <p14:creationId xmlns:p14="http://schemas.microsoft.com/office/powerpoint/2010/main" val="20396460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Choking</a:t>
            </a:r>
          </a:p>
        </p:txBody>
      </p:sp>
      <p:sp>
        <p:nvSpPr>
          <p:cNvPr id="6" name="Text Placeholder 5"/>
          <p:cNvSpPr>
            <a:spLocks noGrp="1"/>
          </p:cNvSpPr>
          <p:nvPr>
            <p:ph type="body" idx="1"/>
          </p:nvPr>
        </p:nvSpPr>
        <p:spPr/>
        <p:txBody>
          <a:bodyPr/>
          <a:lstStyle/>
          <a:p>
            <a:r>
              <a:rPr lang="en-US" dirty="0"/>
              <a:t>What to do</a:t>
            </a:r>
          </a:p>
        </p:txBody>
      </p:sp>
      <p:pic>
        <p:nvPicPr>
          <p:cNvPr id="12" name="Content Placeholder 11" descr="balloons-choking-590x410.jpg"/>
          <p:cNvPicPr>
            <a:picLocks noGrp="1" noChangeAspect="1"/>
          </p:cNvPicPr>
          <p:nvPr>
            <p:ph sz="half" idx="2"/>
          </p:nvPr>
        </p:nvPicPr>
        <p:blipFill>
          <a:blip r:embed="rId3" cstate="print"/>
          <a:stretch>
            <a:fillRect/>
          </a:stretch>
        </p:blipFill>
        <p:spPr>
          <a:xfrm>
            <a:off x="457200" y="2746725"/>
            <a:ext cx="4040188" cy="2807588"/>
          </a:xfrm>
        </p:spPr>
      </p:pic>
      <p:sp>
        <p:nvSpPr>
          <p:cNvPr id="8" name="Text Placeholder 7"/>
          <p:cNvSpPr>
            <a:spLocks noGrp="1"/>
          </p:cNvSpPr>
          <p:nvPr>
            <p:ph type="body" sz="quarter" idx="3"/>
          </p:nvPr>
        </p:nvSpPr>
        <p:spPr/>
        <p:txBody>
          <a:bodyPr/>
          <a:lstStyle/>
          <a:p>
            <a:r>
              <a:rPr lang="en-US" dirty="0"/>
              <a:t>Ask/Look</a:t>
            </a:r>
          </a:p>
        </p:txBody>
      </p:sp>
      <p:sp>
        <p:nvSpPr>
          <p:cNvPr id="4" name="Title 1"/>
          <p:cNvSpPr txBox="1">
            <a:spLocks/>
          </p:cNvSpPr>
          <p:nvPr/>
        </p:nvSpPr>
        <p:spPr>
          <a:xfrm>
            <a:off x="228600" y="228600"/>
            <a:ext cx="1524000" cy="1143000"/>
          </a:xfrm>
          <a:prstGeom prst="rect">
            <a:avLst/>
          </a:prstGeom>
        </p:spPr>
        <p:txBody>
          <a:bodyPr vert="horz" lIns="91440" tIns="45720" rIns="91440" bIns="45720" rtlCol="0" anchor="ctr">
            <a:normAutofit/>
          </a:bodyPr>
          <a:lstStyle/>
          <a:p>
            <a:pPr lvl="0" algn="ctr">
              <a:spcBef>
                <a:spcPct val="0"/>
              </a:spcBef>
              <a:defRPr/>
            </a:pPr>
            <a:r>
              <a:rPr lang="en-US" sz="4400" dirty="0">
                <a:solidFill>
                  <a:schemeClr val="accent3">
                    <a:lumMod val="50000"/>
                  </a:schemeClr>
                </a:solidFill>
              </a:rPr>
              <a:t>NJIFF</a:t>
            </a:r>
          </a:p>
        </p:txBody>
      </p:sp>
      <p:pic>
        <p:nvPicPr>
          <p:cNvPr id="13" name="Content Placeholder 12" descr="food%20choking%20hazard.jpg"/>
          <p:cNvPicPr>
            <a:picLocks noGrp="1" noChangeAspect="1"/>
          </p:cNvPicPr>
          <p:nvPr>
            <p:ph sz="quarter" idx="4"/>
          </p:nvPr>
        </p:nvPicPr>
        <p:blipFill>
          <a:blip r:embed="rId4" cstate="print"/>
          <a:stretch>
            <a:fillRect/>
          </a:stretch>
        </p:blipFill>
        <p:spPr>
          <a:xfrm>
            <a:off x="4645025" y="3006620"/>
            <a:ext cx="4041775" cy="2287797"/>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a:t>
            </a:r>
          </a:p>
        </p:txBody>
      </p:sp>
      <p:sp>
        <p:nvSpPr>
          <p:cNvPr id="3" name="Content Placeholder 2"/>
          <p:cNvSpPr>
            <a:spLocks noGrp="1"/>
          </p:cNvSpPr>
          <p:nvPr>
            <p:ph idx="1"/>
          </p:nvPr>
        </p:nvSpPr>
        <p:spPr/>
        <p:txBody>
          <a:bodyPr/>
          <a:lstStyle/>
          <a:p>
            <a:r>
              <a:rPr lang="en-US" dirty="0"/>
              <a:t>Mom calls 911 for altered mental status in her 3 year old</a:t>
            </a:r>
          </a:p>
          <a:p>
            <a:r>
              <a:rPr lang="en-US" dirty="0"/>
              <a:t>EMS arrives to find unresponsive</a:t>
            </a:r>
          </a:p>
          <a:p>
            <a:r>
              <a:rPr lang="en-US" dirty="0"/>
              <a:t>1 hour after all attempts in hospital child dies</a:t>
            </a:r>
          </a:p>
          <a:p>
            <a:r>
              <a:rPr lang="en-US" dirty="0"/>
              <a:t>Officers at house find a prescription of a grandparent’s medication open and lying on top of a dresser with drawers open like steps.</a:t>
            </a:r>
          </a:p>
        </p:txBody>
      </p:sp>
    </p:spTree>
    <p:extLst>
      <p:ext uri="{BB962C8B-B14F-4D97-AF65-F5344CB8AC3E}">
        <p14:creationId xmlns:p14="http://schemas.microsoft.com/office/powerpoint/2010/main" val="39746026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Poisoning</a:t>
            </a:r>
          </a:p>
        </p:txBody>
      </p:sp>
      <p:sp>
        <p:nvSpPr>
          <p:cNvPr id="6" name="Text Placeholder 5"/>
          <p:cNvSpPr>
            <a:spLocks noGrp="1"/>
          </p:cNvSpPr>
          <p:nvPr>
            <p:ph type="body" idx="1"/>
          </p:nvPr>
        </p:nvSpPr>
        <p:spPr/>
        <p:txBody>
          <a:bodyPr/>
          <a:lstStyle/>
          <a:p>
            <a:r>
              <a:rPr lang="en-US" dirty="0"/>
              <a:t>What to do</a:t>
            </a:r>
          </a:p>
        </p:txBody>
      </p:sp>
      <p:pic>
        <p:nvPicPr>
          <p:cNvPr id="10" name="Content Placeholder 9" descr="Ethnomed%20-3.jpg"/>
          <p:cNvPicPr>
            <a:picLocks noGrp="1" noChangeAspect="1"/>
          </p:cNvPicPr>
          <p:nvPr>
            <p:ph sz="half" idx="2"/>
          </p:nvPr>
        </p:nvPicPr>
        <p:blipFill>
          <a:blip r:embed="rId3" cstate="print"/>
          <a:stretch>
            <a:fillRect/>
          </a:stretch>
        </p:blipFill>
        <p:spPr>
          <a:xfrm>
            <a:off x="457200" y="2635448"/>
            <a:ext cx="4040188" cy="3030141"/>
          </a:xfrm>
        </p:spPr>
      </p:pic>
      <p:sp>
        <p:nvSpPr>
          <p:cNvPr id="8" name="Text Placeholder 7"/>
          <p:cNvSpPr>
            <a:spLocks noGrp="1"/>
          </p:cNvSpPr>
          <p:nvPr>
            <p:ph type="body" sz="quarter" idx="3"/>
          </p:nvPr>
        </p:nvSpPr>
        <p:spPr/>
        <p:txBody>
          <a:bodyPr/>
          <a:lstStyle/>
          <a:p>
            <a:r>
              <a:rPr lang="en-US" dirty="0"/>
              <a:t>Ask/Look</a:t>
            </a:r>
          </a:p>
        </p:txBody>
      </p:sp>
      <p:sp>
        <p:nvSpPr>
          <p:cNvPr id="9" name="Content Placeholder 8"/>
          <p:cNvSpPr>
            <a:spLocks noGrp="1"/>
          </p:cNvSpPr>
          <p:nvPr>
            <p:ph sz="quarter" idx="4"/>
          </p:nvPr>
        </p:nvSpPr>
        <p:spPr>
          <a:xfrm>
            <a:off x="4645025" y="2174875"/>
            <a:ext cx="4498975" cy="3951288"/>
          </a:xfrm>
        </p:spPr>
        <p:txBody>
          <a:bodyPr>
            <a:normAutofit/>
          </a:bodyPr>
          <a:lstStyle/>
          <a:p>
            <a:r>
              <a:rPr lang="en-US" dirty="0"/>
              <a:t>Do you have poison control number posted?</a:t>
            </a:r>
          </a:p>
          <a:p>
            <a:r>
              <a:rPr lang="en-US" dirty="0"/>
              <a:t>Where are your medications (prescription/over the counter) secured?</a:t>
            </a:r>
          </a:p>
          <a:p>
            <a:r>
              <a:rPr lang="en-US" dirty="0"/>
              <a:t>Do you have expired medications?</a:t>
            </a:r>
          </a:p>
          <a:p>
            <a:r>
              <a:rPr lang="en-US" dirty="0"/>
              <a:t>Where are cleaning supplies? </a:t>
            </a:r>
          </a:p>
          <a:p>
            <a:r>
              <a:rPr lang="en-US" dirty="0"/>
              <a:t>Where is laundry detergent?</a:t>
            </a:r>
          </a:p>
        </p:txBody>
      </p:sp>
      <p:sp>
        <p:nvSpPr>
          <p:cNvPr id="4" name="Title 1"/>
          <p:cNvSpPr txBox="1">
            <a:spLocks/>
          </p:cNvSpPr>
          <p:nvPr/>
        </p:nvSpPr>
        <p:spPr>
          <a:xfrm>
            <a:off x="228600" y="228600"/>
            <a:ext cx="15240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a:ln>
                  <a:noFill/>
                </a:ln>
                <a:solidFill>
                  <a:schemeClr val="accent3">
                    <a:lumMod val="50000"/>
                  </a:schemeClr>
                </a:solidFill>
                <a:effectLst/>
                <a:uLnTx/>
                <a:uFillTx/>
                <a:latin typeface="+mj-lt"/>
                <a:ea typeface="+mj-ea"/>
                <a:cs typeface="+mj-cs"/>
              </a:rPr>
              <a:t>NJOSI</a:t>
            </a:r>
            <a:endParaRPr kumimoji="0" lang="en-US" sz="4400" b="0" i="0" u="none" strike="noStrike" kern="1200" cap="none" spc="0" normalizeH="0" baseline="0" noProof="0" dirty="0">
              <a:ln>
                <a:noFill/>
              </a:ln>
              <a:solidFill>
                <a:schemeClr val="accent3">
                  <a:lumMod val="50000"/>
                </a:schemeClr>
              </a:solidFill>
              <a:effectLst/>
              <a:uLnTx/>
              <a:uFillTx/>
              <a:latin typeface="+mj-lt"/>
              <a:ea typeface="+mj-ea"/>
              <a:cs typeface="+mj-c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Poisoning</a:t>
            </a:r>
          </a:p>
        </p:txBody>
      </p:sp>
      <p:sp>
        <p:nvSpPr>
          <p:cNvPr id="6" name="Text Placeholder 5"/>
          <p:cNvSpPr>
            <a:spLocks noGrp="1"/>
          </p:cNvSpPr>
          <p:nvPr>
            <p:ph type="body" idx="1"/>
          </p:nvPr>
        </p:nvSpPr>
        <p:spPr/>
        <p:txBody>
          <a:bodyPr/>
          <a:lstStyle/>
          <a:p>
            <a:r>
              <a:rPr lang="en-US" dirty="0"/>
              <a:t>Ask/Look</a:t>
            </a:r>
          </a:p>
        </p:txBody>
      </p:sp>
      <p:pic>
        <p:nvPicPr>
          <p:cNvPr id="10" name="Content Placeholder 9" descr="medication bottles.jpg"/>
          <p:cNvPicPr>
            <a:picLocks noGrp="1" noChangeAspect="1"/>
          </p:cNvPicPr>
          <p:nvPr>
            <p:ph sz="half" idx="2"/>
          </p:nvPr>
        </p:nvPicPr>
        <p:blipFill>
          <a:blip r:embed="rId2" cstate="print"/>
          <a:stretch>
            <a:fillRect/>
          </a:stretch>
        </p:blipFill>
        <p:spPr>
          <a:xfrm>
            <a:off x="1066800" y="2743200"/>
            <a:ext cx="2820194" cy="3329396"/>
          </a:xfrm>
        </p:spPr>
      </p:pic>
      <p:sp>
        <p:nvSpPr>
          <p:cNvPr id="8" name="Text Placeholder 7"/>
          <p:cNvSpPr>
            <a:spLocks noGrp="1"/>
          </p:cNvSpPr>
          <p:nvPr>
            <p:ph type="body" sz="quarter" idx="3"/>
          </p:nvPr>
        </p:nvSpPr>
        <p:spPr/>
        <p:txBody>
          <a:bodyPr/>
          <a:lstStyle/>
          <a:p>
            <a:r>
              <a:rPr lang="en-US" dirty="0"/>
              <a:t>Ask/Look</a:t>
            </a:r>
          </a:p>
        </p:txBody>
      </p:sp>
      <p:pic>
        <p:nvPicPr>
          <p:cNvPr id="11" name="Content Placeholder 10" descr="photo.jpg"/>
          <p:cNvPicPr>
            <a:picLocks noGrp="1" noChangeAspect="1"/>
          </p:cNvPicPr>
          <p:nvPr>
            <p:ph sz="quarter" idx="4"/>
          </p:nvPr>
        </p:nvPicPr>
        <p:blipFill>
          <a:blip r:embed="rId3" cstate="print"/>
          <a:stretch>
            <a:fillRect/>
          </a:stretch>
        </p:blipFill>
        <p:spPr>
          <a:xfrm>
            <a:off x="4645025" y="2691850"/>
            <a:ext cx="4041775" cy="2917338"/>
          </a:xfrm>
        </p:spPr>
      </p:pic>
      <p:sp>
        <p:nvSpPr>
          <p:cNvPr id="4" name="Title 1"/>
          <p:cNvSpPr txBox="1">
            <a:spLocks/>
          </p:cNvSpPr>
          <p:nvPr/>
        </p:nvSpPr>
        <p:spPr>
          <a:xfrm>
            <a:off x="228600" y="228600"/>
            <a:ext cx="1524000" cy="1143000"/>
          </a:xfrm>
          <a:prstGeom prst="rect">
            <a:avLst/>
          </a:prstGeom>
        </p:spPr>
        <p:txBody>
          <a:bodyPr vert="horz" lIns="91440" tIns="45720" rIns="91440" bIns="45720" rtlCol="0" anchor="ctr">
            <a:normAutofit/>
          </a:bodyPr>
          <a:lstStyle/>
          <a:p>
            <a:pPr lvl="0" algn="ctr">
              <a:spcBef>
                <a:spcPct val="0"/>
              </a:spcBef>
              <a:defRPr/>
            </a:pPr>
            <a:r>
              <a:rPr lang="en-US" sz="4400" dirty="0">
                <a:solidFill>
                  <a:schemeClr val="accent3">
                    <a:lumMod val="50000"/>
                  </a:schemeClr>
                </a:solidFill>
              </a:rPr>
              <a:t>NJIFF</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Poisoning</a:t>
            </a:r>
          </a:p>
        </p:txBody>
      </p:sp>
      <p:sp>
        <p:nvSpPr>
          <p:cNvPr id="6" name="Text Placeholder 5"/>
          <p:cNvSpPr>
            <a:spLocks noGrp="1"/>
          </p:cNvSpPr>
          <p:nvPr>
            <p:ph type="body" idx="1"/>
          </p:nvPr>
        </p:nvSpPr>
        <p:spPr/>
        <p:txBody>
          <a:bodyPr/>
          <a:lstStyle/>
          <a:p>
            <a:r>
              <a:rPr lang="en-US" dirty="0"/>
              <a:t>Ask/Look</a:t>
            </a:r>
          </a:p>
        </p:txBody>
      </p:sp>
      <p:pic>
        <p:nvPicPr>
          <p:cNvPr id="10" name="Content Placeholder 9" descr="under-the-sink-storage-in-the-kitchen.jpg"/>
          <p:cNvPicPr>
            <a:picLocks noGrp="1" noChangeAspect="1"/>
          </p:cNvPicPr>
          <p:nvPr>
            <p:ph sz="half" idx="2"/>
          </p:nvPr>
        </p:nvPicPr>
        <p:blipFill>
          <a:blip r:embed="rId2" cstate="print"/>
          <a:stretch>
            <a:fillRect/>
          </a:stretch>
        </p:blipFill>
        <p:spPr>
          <a:xfrm>
            <a:off x="457200" y="2803369"/>
            <a:ext cx="4040188" cy="2694300"/>
          </a:xfrm>
        </p:spPr>
      </p:pic>
      <p:sp>
        <p:nvSpPr>
          <p:cNvPr id="8" name="Text Placeholder 7"/>
          <p:cNvSpPr>
            <a:spLocks noGrp="1"/>
          </p:cNvSpPr>
          <p:nvPr>
            <p:ph type="body" sz="quarter" idx="3"/>
          </p:nvPr>
        </p:nvSpPr>
        <p:spPr/>
        <p:txBody>
          <a:bodyPr/>
          <a:lstStyle/>
          <a:p>
            <a:r>
              <a:rPr lang="en-US" dirty="0"/>
              <a:t>Ask/Look</a:t>
            </a:r>
          </a:p>
        </p:txBody>
      </p:sp>
      <p:pic>
        <p:nvPicPr>
          <p:cNvPr id="11" name="Content Placeholder 10" descr="Out-Of-Hospital-Medication-Errors-in-Children-Increased-in-10-Years-1-604x270.jpg"/>
          <p:cNvPicPr>
            <a:picLocks noGrp="1" noChangeAspect="1"/>
          </p:cNvPicPr>
          <p:nvPr>
            <p:ph sz="quarter" idx="4"/>
          </p:nvPr>
        </p:nvPicPr>
        <p:blipFill>
          <a:blip r:embed="rId3" cstate="print"/>
          <a:stretch>
            <a:fillRect/>
          </a:stretch>
        </p:blipFill>
        <p:spPr>
          <a:xfrm>
            <a:off x="4645025" y="3247142"/>
            <a:ext cx="4041775" cy="1806754"/>
          </a:xfrm>
        </p:spPr>
      </p:pic>
      <p:sp>
        <p:nvSpPr>
          <p:cNvPr id="4" name="Title 1"/>
          <p:cNvSpPr txBox="1">
            <a:spLocks/>
          </p:cNvSpPr>
          <p:nvPr/>
        </p:nvSpPr>
        <p:spPr>
          <a:xfrm>
            <a:off x="228600" y="228600"/>
            <a:ext cx="1524000" cy="1143000"/>
          </a:xfrm>
          <a:prstGeom prst="rect">
            <a:avLst/>
          </a:prstGeom>
        </p:spPr>
        <p:txBody>
          <a:bodyPr vert="horz" lIns="91440" tIns="45720" rIns="91440" bIns="45720" rtlCol="0" anchor="ctr">
            <a:normAutofit/>
          </a:bodyPr>
          <a:lstStyle/>
          <a:p>
            <a:pPr lvl="0" algn="ctr">
              <a:spcBef>
                <a:spcPct val="0"/>
              </a:spcBef>
              <a:defRPr/>
            </a:pPr>
            <a:r>
              <a:rPr lang="en-US" sz="4400" dirty="0">
                <a:solidFill>
                  <a:schemeClr val="accent3">
                    <a:lumMod val="50000"/>
                  </a:schemeClr>
                </a:solidFill>
              </a:rPr>
              <a:t>NJIFF</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Poisoning</a:t>
            </a:r>
          </a:p>
        </p:txBody>
      </p:sp>
      <p:sp>
        <p:nvSpPr>
          <p:cNvPr id="6" name="Text Placeholder 5"/>
          <p:cNvSpPr>
            <a:spLocks noGrp="1"/>
          </p:cNvSpPr>
          <p:nvPr>
            <p:ph type="body" idx="1"/>
          </p:nvPr>
        </p:nvSpPr>
        <p:spPr/>
        <p:txBody>
          <a:bodyPr/>
          <a:lstStyle/>
          <a:p>
            <a:r>
              <a:rPr lang="en-US" dirty="0"/>
              <a:t>Resources</a:t>
            </a:r>
          </a:p>
        </p:txBody>
      </p:sp>
      <p:sp>
        <p:nvSpPr>
          <p:cNvPr id="7" name="Content Placeholder 6"/>
          <p:cNvSpPr>
            <a:spLocks noGrp="1"/>
          </p:cNvSpPr>
          <p:nvPr>
            <p:ph sz="half" idx="2"/>
          </p:nvPr>
        </p:nvSpPr>
        <p:spPr>
          <a:xfrm>
            <a:off x="0" y="2209800"/>
            <a:ext cx="4040188" cy="3951288"/>
          </a:xfrm>
        </p:spPr>
        <p:txBody>
          <a:bodyPr/>
          <a:lstStyle/>
          <a:p>
            <a:r>
              <a:rPr lang="en-US" dirty="0">
                <a:hlinkClick r:id="rId2"/>
              </a:rPr>
              <a:t>www.njpies.org</a:t>
            </a:r>
            <a:endParaRPr lang="en-US" dirty="0"/>
          </a:p>
          <a:p>
            <a:pPr lvl="1"/>
            <a:r>
              <a:rPr lang="en-US" dirty="0"/>
              <a:t>Free stickers</a:t>
            </a:r>
          </a:p>
          <a:p>
            <a:pPr lvl="1"/>
            <a:r>
              <a:rPr lang="en-US" dirty="0"/>
              <a:t>Brochures</a:t>
            </a:r>
          </a:p>
          <a:p>
            <a:pPr lvl="1"/>
            <a:r>
              <a:rPr lang="en-US" dirty="0"/>
              <a:t>Downloadable handouts</a:t>
            </a:r>
          </a:p>
          <a:p>
            <a:pPr lvl="1"/>
            <a:endParaRPr lang="en-US" dirty="0"/>
          </a:p>
          <a:p>
            <a:endParaRPr lang="en-US" dirty="0"/>
          </a:p>
        </p:txBody>
      </p:sp>
      <p:sp>
        <p:nvSpPr>
          <p:cNvPr id="8" name="Text Placeholder 7"/>
          <p:cNvSpPr>
            <a:spLocks noGrp="1"/>
          </p:cNvSpPr>
          <p:nvPr>
            <p:ph type="body" sz="quarter" idx="3"/>
          </p:nvPr>
        </p:nvSpPr>
        <p:spPr/>
        <p:txBody>
          <a:bodyPr/>
          <a:lstStyle/>
          <a:p>
            <a:endParaRPr lang="en-US" dirty="0"/>
          </a:p>
        </p:txBody>
      </p:sp>
      <p:pic>
        <p:nvPicPr>
          <p:cNvPr id="10" name="Content Placeholder 9" descr="aapcclogo.jpg"/>
          <p:cNvPicPr>
            <a:picLocks noGrp="1" noChangeAspect="1"/>
          </p:cNvPicPr>
          <p:nvPr>
            <p:ph sz="quarter" idx="4"/>
          </p:nvPr>
        </p:nvPicPr>
        <p:blipFill>
          <a:blip r:embed="rId3" cstate="print"/>
          <a:stretch>
            <a:fillRect/>
          </a:stretch>
        </p:blipFill>
        <p:spPr>
          <a:xfrm>
            <a:off x="3505200" y="2362200"/>
            <a:ext cx="5334000" cy="2874963"/>
          </a:xfrm>
        </p:spPr>
      </p:pic>
      <p:sp>
        <p:nvSpPr>
          <p:cNvPr id="4" name="Title 1"/>
          <p:cNvSpPr txBox="1">
            <a:spLocks/>
          </p:cNvSpPr>
          <p:nvPr/>
        </p:nvSpPr>
        <p:spPr>
          <a:xfrm>
            <a:off x="228600" y="304800"/>
            <a:ext cx="1524000" cy="1143000"/>
          </a:xfrm>
          <a:prstGeom prst="rect">
            <a:avLst/>
          </a:prstGeom>
        </p:spPr>
        <p:txBody>
          <a:bodyPr vert="horz" lIns="91440" tIns="45720" rIns="91440" bIns="45720" rtlCol="0" anchor="ctr">
            <a:normAutofit/>
          </a:bodyPr>
          <a:lstStyle/>
          <a:p>
            <a:pPr lvl="0" algn="ctr">
              <a:spcBef>
                <a:spcPct val="0"/>
              </a:spcBef>
              <a:defRPr/>
            </a:pPr>
            <a:r>
              <a:rPr lang="en-US" sz="4400" dirty="0">
                <a:solidFill>
                  <a:schemeClr val="accent3">
                    <a:lumMod val="50000"/>
                  </a:schemeClr>
                </a:solidFill>
              </a:rPr>
              <a:t>NJIFF</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Carbon Monoxide</a:t>
            </a:r>
            <a:br>
              <a:rPr lang="en-US" dirty="0"/>
            </a:br>
            <a:r>
              <a:rPr lang="en-US" dirty="0"/>
              <a:t>Smoke Detectors</a:t>
            </a:r>
          </a:p>
        </p:txBody>
      </p:sp>
      <p:sp>
        <p:nvSpPr>
          <p:cNvPr id="6" name="Text Placeholder 5"/>
          <p:cNvSpPr>
            <a:spLocks noGrp="1"/>
          </p:cNvSpPr>
          <p:nvPr>
            <p:ph type="body" idx="1"/>
          </p:nvPr>
        </p:nvSpPr>
        <p:spPr/>
        <p:txBody>
          <a:bodyPr/>
          <a:lstStyle/>
          <a:p>
            <a:r>
              <a:rPr lang="en-US" dirty="0"/>
              <a:t>What to do</a:t>
            </a:r>
          </a:p>
        </p:txBody>
      </p:sp>
      <p:pic>
        <p:nvPicPr>
          <p:cNvPr id="10" name="Content Placeholder 9" descr="CarbonMonoxide-detector-e1413485638330.jpg"/>
          <p:cNvPicPr>
            <a:picLocks noGrp="1" noChangeAspect="1"/>
          </p:cNvPicPr>
          <p:nvPr>
            <p:ph sz="half" idx="2"/>
          </p:nvPr>
        </p:nvPicPr>
        <p:blipFill>
          <a:blip r:embed="rId2" cstate="print"/>
          <a:stretch>
            <a:fillRect/>
          </a:stretch>
        </p:blipFill>
        <p:spPr>
          <a:xfrm>
            <a:off x="457200" y="2666872"/>
            <a:ext cx="4040188" cy="2967294"/>
          </a:xfrm>
        </p:spPr>
      </p:pic>
      <p:sp>
        <p:nvSpPr>
          <p:cNvPr id="8" name="Text Placeholder 7"/>
          <p:cNvSpPr>
            <a:spLocks noGrp="1"/>
          </p:cNvSpPr>
          <p:nvPr>
            <p:ph type="body" sz="quarter" idx="3"/>
          </p:nvPr>
        </p:nvSpPr>
        <p:spPr/>
        <p:txBody>
          <a:bodyPr/>
          <a:lstStyle/>
          <a:p>
            <a:r>
              <a:rPr lang="en-US" dirty="0"/>
              <a:t>Ask/Look</a:t>
            </a:r>
          </a:p>
        </p:txBody>
      </p:sp>
      <p:sp>
        <p:nvSpPr>
          <p:cNvPr id="9" name="Content Placeholder 8"/>
          <p:cNvSpPr>
            <a:spLocks noGrp="1"/>
          </p:cNvSpPr>
          <p:nvPr>
            <p:ph sz="quarter" idx="4"/>
          </p:nvPr>
        </p:nvSpPr>
        <p:spPr/>
        <p:txBody>
          <a:bodyPr/>
          <a:lstStyle/>
          <a:p>
            <a:r>
              <a:rPr lang="en-US" dirty="0"/>
              <a:t>When did you last check battery? </a:t>
            </a:r>
          </a:p>
          <a:p>
            <a:r>
              <a:rPr lang="en-US" dirty="0"/>
              <a:t>Change battery every time daylight savings time changes.</a:t>
            </a:r>
          </a:p>
        </p:txBody>
      </p:sp>
      <p:sp>
        <p:nvSpPr>
          <p:cNvPr id="4" name="Title 1"/>
          <p:cNvSpPr txBox="1">
            <a:spLocks/>
          </p:cNvSpPr>
          <p:nvPr/>
        </p:nvSpPr>
        <p:spPr>
          <a:xfrm>
            <a:off x="228600" y="228600"/>
            <a:ext cx="1524000" cy="1143000"/>
          </a:xfrm>
          <a:prstGeom prst="rect">
            <a:avLst/>
          </a:prstGeom>
        </p:spPr>
        <p:txBody>
          <a:bodyPr vert="horz" lIns="91440" tIns="45720" rIns="91440" bIns="45720" rtlCol="0" anchor="ctr">
            <a:normAutofit/>
          </a:bodyPr>
          <a:lstStyle/>
          <a:p>
            <a:pPr lvl="0" algn="ctr">
              <a:spcBef>
                <a:spcPct val="0"/>
              </a:spcBef>
              <a:defRPr/>
            </a:pPr>
            <a:r>
              <a:rPr lang="en-US" sz="4400" dirty="0">
                <a:solidFill>
                  <a:schemeClr val="accent3">
                    <a:lumMod val="50000"/>
                  </a:schemeClr>
                </a:solidFill>
              </a:rPr>
              <a:t>NJIFF</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Text Placeholder 5"/>
          <p:cNvSpPr>
            <a:spLocks noGrp="1"/>
          </p:cNvSpPr>
          <p:nvPr>
            <p:ph type="body" idx="1"/>
          </p:nvPr>
        </p:nvSpPr>
        <p:spPr/>
        <p:txBody>
          <a:bodyPr/>
          <a:lstStyle/>
          <a:p>
            <a:r>
              <a:rPr lang="en-US" dirty="0"/>
              <a:t>Resources</a:t>
            </a:r>
          </a:p>
        </p:txBody>
      </p:sp>
      <p:sp>
        <p:nvSpPr>
          <p:cNvPr id="7" name="Content Placeholder 6"/>
          <p:cNvSpPr>
            <a:spLocks noGrp="1"/>
          </p:cNvSpPr>
          <p:nvPr>
            <p:ph sz="half" idx="2"/>
          </p:nvPr>
        </p:nvSpPr>
        <p:spPr/>
        <p:txBody>
          <a:bodyPr/>
          <a:lstStyle/>
          <a:p>
            <a:r>
              <a:rPr lang="en-US" dirty="0"/>
              <a:t>Carbon monoxide poisoning brochures/ information</a:t>
            </a:r>
          </a:p>
          <a:p>
            <a:r>
              <a:rPr lang="en-US"/>
              <a:t>Classes</a:t>
            </a:r>
          </a:p>
          <a:p>
            <a:pPr lvl="1"/>
            <a:r>
              <a:rPr lang="en-US"/>
              <a:t>on </a:t>
            </a:r>
            <a:r>
              <a:rPr lang="en-US" dirty="0"/>
              <a:t>line for children</a:t>
            </a:r>
          </a:p>
          <a:p>
            <a:r>
              <a:rPr lang="en-US" dirty="0"/>
              <a:t>Coloring pages</a:t>
            </a:r>
          </a:p>
        </p:txBody>
      </p:sp>
      <p:sp>
        <p:nvSpPr>
          <p:cNvPr id="8" name="Text Placeholder 7"/>
          <p:cNvSpPr>
            <a:spLocks noGrp="1"/>
          </p:cNvSpPr>
          <p:nvPr>
            <p:ph type="body" sz="quarter" idx="3"/>
          </p:nvPr>
        </p:nvSpPr>
        <p:spPr/>
        <p:txBody>
          <a:bodyPr/>
          <a:lstStyle/>
          <a:p>
            <a:endParaRPr lang="en-US"/>
          </a:p>
        </p:txBody>
      </p:sp>
      <p:pic>
        <p:nvPicPr>
          <p:cNvPr id="10" name="Content Placeholder 9" descr="aapcclogo.jpg"/>
          <p:cNvPicPr>
            <a:picLocks noGrp="1" noChangeAspect="1"/>
          </p:cNvPicPr>
          <p:nvPr>
            <p:ph sz="quarter" idx="4"/>
          </p:nvPr>
        </p:nvPicPr>
        <p:blipFill>
          <a:blip r:embed="rId2" cstate="print"/>
          <a:stretch>
            <a:fillRect/>
          </a:stretch>
        </p:blipFill>
        <p:spPr>
          <a:xfrm>
            <a:off x="4495800" y="3200400"/>
            <a:ext cx="3721418" cy="1860709"/>
          </a:xfrm>
        </p:spPr>
      </p:pic>
      <p:sp>
        <p:nvSpPr>
          <p:cNvPr id="4" name="Title 1"/>
          <p:cNvSpPr txBox="1">
            <a:spLocks/>
          </p:cNvSpPr>
          <p:nvPr/>
        </p:nvSpPr>
        <p:spPr>
          <a:xfrm>
            <a:off x="228600" y="228600"/>
            <a:ext cx="1524000" cy="1143000"/>
          </a:xfrm>
          <a:prstGeom prst="rect">
            <a:avLst/>
          </a:prstGeom>
        </p:spPr>
        <p:txBody>
          <a:bodyPr vert="horz" lIns="91440" tIns="45720" rIns="91440" bIns="45720" rtlCol="0" anchor="ctr">
            <a:normAutofit/>
          </a:bodyPr>
          <a:lstStyle/>
          <a:p>
            <a:pPr lvl="0" algn="ctr">
              <a:spcBef>
                <a:spcPct val="0"/>
              </a:spcBef>
              <a:defRPr/>
            </a:pPr>
            <a:r>
              <a:rPr lang="en-US" sz="4400" dirty="0">
                <a:solidFill>
                  <a:schemeClr val="accent3">
                    <a:lumMod val="50000"/>
                  </a:schemeClr>
                </a:solidFill>
              </a:rPr>
              <a:t>NJIFF</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Resources</a:t>
            </a:r>
          </a:p>
        </p:txBody>
      </p:sp>
      <p:sp>
        <p:nvSpPr>
          <p:cNvPr id="6" name="Text Placeholder 5"/>
          <p:cNvSpPr>
            <a:spLocks noGrp="1"/>
          </p:cNvSpPr>
          <p:nvPr>
            <p:ph type="body" idx="1"/>
          </p:nvPr>
        </p:nvSpPr>
        <p:spPr/>
        <p:txBody>
          <a:bodyPr>
            <a:normAutofit fontScale="92500" lnSpcReduction="20000"/>
          </a:bodyPr>
          <a:lstStyle/>
          <a:p>
            <a:r>
              <a:rPr lang="en-US" dirty="0"/>
              <a:t>Emergency Medical Services for Children</a:t>
            </a:r>
          </a:p>
        </p:txBody>
      </p:sp>
      <p:sp>
        <p:nvSpPr>
          <p:cNvPr id="7" name="Content Placeholder 6"/>
          <p:cNvSpPr>
            <a:spLocks noGrp="1"/>
          </p:cNvSpPr>
          <p:nvPr>
            <p:ph sz="half" idx="2"/>
          </p:nvPr>
        </p:nvSpPr>
        <p:spPr/>
        <p:txBody>
          <a:bodyPr/>
          <a:lstStyle/>
          <a:p>
            <a:r>
              <a:rPr lang="en-US" dirty="0"/>
              <a:t>Cribs for kids (cribs and information you can keep on site for needs)</a:t>
            </a:r>
          </a:p>
          <a:p>
            <a:r>
              <a:rPr lang="en-US" dirty="0"/>
              <a:t>Car Seats (grant funded)</a:t>
            </a:r>
          </a:p>
          <a:p>
            <a:r>
              <a:rPr lang="en-US" dirty="0"/>
              <a:t>See Binders (you may copy)</a:t>
            </a:r>
          </a:p>
        </p:txBody>
      </p:sp>
      <p:sp>
        <p:nvSpPr>
          <p:cNvPr id="8" name="Text Placeholder 7"/>
          <p:cNvSpPr>
            <a:spLocks noGrp="1"/>
          </p:cNvSpPr>
          <p:nvPr>
            <p:ph type="body" sz="quarter" idx="3"/>
          </p:nvPr>
        </p:nvSpPr>
        <p:spPr/>
        <p:txBody>
          <a:bodyPr/>
          <a:lstStyle/>
          <a:p>
            <a:r>
              <a:rPr lang="en-US" dirty="0"/>
              <a:t>Names/ Numbers</a:t>
            </a:r>
          </a:p>
        </p:txBody>
      </p:sp>
      <p:sp>
        <p:nvSpPr>
          <p:cNvPr id="9" name="Content Placeholder 8"/>
          <p:cNvSpPr>
            <a:spLocks noGrp="1"/>
          </p:cNvSpPr>
          <p:nvPr>
            <p:ph sz="quarter" idx="4"/>
          </p:nvPr>
        </p:nvSpPr>
        <p:spPr/>
        <p:txBody>
          <a:bodyPr>
            <a:normAutofit fontScale="92500" lnSpcReduction="20000"/>
          </a:bodyPr>
          <a:lstStyle/>
          <a:p>
            <a:r>
              <a:rPr lang="en-US" dirty="0"/>
              <a:t>Eric </a:t>
            </a:r>
            <a:r>
              <a:rPr lang="en-US" dirty="0" err="1"/>
              <a:t>Hicken,CPM</a:t>
            </a:r>
            <a:r>
              <a:rPr lang="en-US" dirty="0"/>
              <a:t>, EMT-P</a:t>
            </a:r>
            <a:br>
              <a:rPr lang="en-US" dirty="0"/>
            </a:br>
            <a:r>
              <a:rPr lang="en-US" dirty="0"/>
              <a:t>EMSC Program Manager</a:t>
            </a:r>
            <a:br>
              <a:rPr lang="en-US" dirty="0"/>
            </a:br>
            <a:br>
              <a:rPr lang="en-US" dirty="0"/>
            </a:br>
            <a:r>
              <a:rPr lang="en-US" dirty="0"/>
              <a:t>NJDOH/OEMS</a:t>
            </a:r>
            <a:br>
              <a:rPr lang="en-US" dirty="0"/>
            </a:br>
            <a:r>
              <a:rPr lang="en-US" dirty="0"/>
              <a:t>PO Box 360</a:t>
            </a:r>
            <a:br>
              <a:rPr lang="en-US" dirty="0"/>
            </a:br>
            <a:r>
              <a:rPr lang="en-US" dirty="0"/>
              <a:t>Trenton, NJ 08625</a:t>
            </a:r>
            <a:br>
              <a:rPr lang="en-US" dirty="0"/>
            </a:br>
            <a:r>
              <a:rPr lang="en-US" dirty="0"/>
              <a:t>Phone: 609-633-7777</a:t>
            </a:r>
            <a:br>
              <a:rPr lang="en-US" dirty="0"/>
            </a:br>
            <a:br>
              <a:rPr lang="en-US" dirty="0"/>
            </a:br>
            <a:r>
              <a:rPr lang="en-US" dirty="0"/>
              <a:t>Direct: 609-984-9630</a:t>
            </a:r>
          </a:p>
          <a:p>
            <a:r>
              <a:rPr lang="en-US" b="1" u="sng" dirty="0">
                <a:hlinkClick r:id="rId2"/>
              </a:rPr>
              <a:t>eric.hicken@doh.nj.gov</a:t>
            </a:r>
            <a:r>
              <a:rPr lang="en-US" b="1" u="sng" dirty="0"/>
              <a:t> </a:t>
            </a:r>
            <a:r>
              <a:rPr lang="en-US" dirty="0"/>
              <a:t> </a:t>
            </a:r>
            <a:br>
              <a:rPr lang="en-US" dirty="0"/>
            </a:br>
            <a:br>
              <a:rPr lang="en-US" dirty="0"/>
            </a:br>
            <a:r>
              <a:rPr lang="en-US" dirty="0"/>
              <a:t>BlackBerry: 609-331-1405</a:t>
            </a:r>
            <a:br>
              <a:rPr lang="en-US" dirty="0"/>
            </a:br>
            <a:r>
              <a:rPr lang="en-US" dirty="0"/>
              <a:t>Fax: 609-633-7954</a:t>
            </a:r>
            <a:br>
              <a:rPr lang="en-US" dirty="0"/>
            </a:br>
            <a:r>
              <a:rPr lang="en-US" dirty="0"/>
              <a:t>www.nj.gov/health/ems</a:t>
            </a:r>
          </a:p>
        </p:txBody>
      </p:sp>
      <p:sp>
        <p:nvSpPr>
          <p:cNvPr id="4" name="Title 1"/>
          <p:cNvSpPr txBox="1">
            <a:spLocks/>
          </p:cNvSpPr>
          <p:nvPr/>
        </p:nvSpPr>
        <p:spPr>
          <a:xfrm>
            <a:off x="228600" y="228600"/>
            <a:ext cx="1524000" cy="1143000"/>
          </a:xfrm>
          <a:prstGeom prst="rect">
            <a:avLst/>
          </a:prstGeom>
        </p:spPr>
        <p:txBody>
          <a:bodyPr vert="horz" lIns="91440" tIns="45720" rIns="91440" bIns="45720" rtlCol="0" anchor="ctr">
            <a:normAutofit/>
          </a:bodyPr>
          <a:lstStyle/>
          <a:p>
            <a:pPr lvl="0" algn="ctr">
              <a:spcBef>
                <a:spcPct val="0"/>
              </a:spcBef>
              <a:defRPr/>
            </a:pPr>
            <a:r>
              <a:rPr lang="en-US" sz="4400" dirty="0">
                <a:solidFill>
                  <a:schemeClr val="accent3">
                    <a:lumMod val="50000"/>
                  </a:schemeClr>
                </a:solidFill>
              </a:rPr>
              <a:t>NJIFF</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Audience</a:t>
            </a:r>
          </a:p>
        </p:txBody>
      </p:sp>
      <p:sp>
        <p:nvSpPr>
          <p:cNvPr id="3" name="Content Placeholder 2"/>
          <p:cNvSpPr>
            <a:spLocks noGrp="1"/>
          </p:cNvSpPr>
          <p:nvPr>
            <p:ph idx="1"/>
          </p:nvPr>
        </p:nvSpPr>
        <p:spPr/>
        <p:txBody>
          <a:bodyPr/>
          <a:lstStyle/>
          <a:p>
            <a:pPr lvl="1"/>
            <a:r>
              <a:rPr lang="en-US" dirty="0"/>
              <a:t>Home care RNs</a:t>
            </a:r>
          </a:p>
          <a:p>
            <a:pPr lvl="1"/>
            <a:r>
              <a:rPr lang="en-US" dirty="0"/>
              <a:t>Firefighters</a:t>
            </a:r>
          </a:p>
          <a:p>
            <a:pPr lvl="1"/>
            <a:r>
              <a:rPr lang="en-US" dirty="0"/>
              <a:t>Police</a:t>
            </a:r>
          </a:p>
          <a:p>
            <a:pPr lvl="1"/>
            <a:r>
              <a:rPr lang="en-US" dirty="0"/>
              <a:t>First responders</a:t>
            </a:r>
          </a:p>
          <a:p>
            <a:pPr lvl="1"/>
            <a:r>
              <a:rPr lang="en-US" dirty="0"/>
              <a:t>Emergency Medical Technicians</a:t>
            </a:r>
          </a:p>
          <a:p>
            <a:pPr lvl="1"/>
            <a:r>
              <a:rPr lang="en-US" dirty="0"/>
              <a:t>Paramedics</a:t>
            </a:r>
          </a:p>
          <a:p>
            <a:pPr lvl="1"/>
            <a:r>
              <a:rPr lang="en-US" dirty="0"/>
              <a:t>Any persons that visit homes of our tiniest victims</a:t>
            </a:r>
          </a:p>
        </p:txBody>
      </p:sp>
      <p:sp>
        <p:nvSpPr>
          <p:cNvPr id="4" name="Title 1"/>
          <p:cNvSpPr txBox="1">
            <a:spLocks/>
          </p:cNvSpPr>
          <p:nvPr/>
        </p:nvSpPr>
        <p:spPr>
          <a:xfrm>
            <a:off x="228600" y="228600"/>
            <a:ext cx="1524000" cy="1143000"/>
          </a:xfrm>
          <a:prstGeom prst="rect">
            <a:avLst/>
          </a:prstGeom>
        </p:spPr>
        <p:txBody>
          <a:bodyPr vert="horz" lIns="91440" tIns="45720" rIns="91440" bIns="45720" rtlCol="0" anchor="ctr">
            <a:normAutofit/>
          </a:bodyPr>
          <a:lstStyle/>
          <a:p>
            <a:pPr lvl="0" algn="ctr">
              <a:spcBef>
                <a:spcPct val="0"/>
              </a:spcBef>
              <a:defRPr/>
            </a:pPr>
            <a:r>
              <a:rPr lang="en-US" sz="4400" dirty="0">
                <a:solidFill>
                  <a:schemeClr val="accent3">
                    <a:lumMod val="50000"/>
                  </a:schemeClr>
                </a:solidFill>
              </a:rPr>
              <a:t>NJIFF</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Text Placeholder 5"/>
          <p:cNvSpPr>
            <a:spLocks noGrp="1"/>
          </p:cNvSpPr>
          <p:nvPr>
            <p:ph type="body" idx="1"/>
          </p:nvPr>
        </p:nvSpPr>
        <p:spPr/>
        <p:txBody>
          <a:bodyPr/>
          <a:lstStyle/>
          <a:p>
            <a:r>
              <a:rPr lang="en-US" dirty="0"/>
              <a:t>Safe sleep sheets/info</a:t>
            </a:r>
          </a:p>
        </p:txBody>
      </p:sp>
      <p:sp>
        <p:nvSpPr>
          <p:cNvPr id="7" name="Content Placeholder 6"/>
          <p:cNvSpPr>
            <a:spLocks noGrp="1"/>
          </p:cNvSpPr>
          <p:nvPr>
            <p:ph sz="half" idx="2"/>
          </p:nvPr>
        </p:nvSpPr>
        <p:spPr/>
        <p:txBody>
          <a:bodyPr/>
          <a:lstStyle/>
          <a:p>
            <a:r>
              <a:rPr lang="en-US" dirty="0">
                <a:hlinkClick r:id="rId2"/>
              </a:rPr>
              <a:t>https://www.cpsc.gov/Safety-Education/Safety-Education-Centers/cribs</a:t>
            </a:r>
            <a:endParaRPr lang="en-US" dirty="0"/>
          </a:p>
          <a:p>
            <a:r>
              <a:rPr lang="en-US" dirty="0">
                <a:hlinkClick r:id="rId3"/>
              </a:rPr>
              <a:t>https://www.nichd.nih.gov/sts/Pages/default.aspx</a:t>
            </a:r>
            <a:endParaRPr lang="en-US" dirty="0"/>
          </a:p>
          <a:p>
            <a:pPr lvl="1"/>
            <a:r>
              <a:rPr lang="en-US" dirty="0"/>
              <a:t>Brochures, information, training</a:t>
            </a:r>
          </a:p>
          <a:p>
            <a:endParaRPr lang="en-US" dirty="0"/>
          </a:p>
        </p:txBody>
      </p:sp>
      <p:sp>
        <p:nvSpPr>
          <p:cNvPr id="8" name="Text Placeholder 7"/>
          <p:cNvSpPr>
            <a:spLocks noGrp="1"/>
          </p:cNvSpPr>
          <p:nvPr>
            <p:ph type="body" sz="quarter" idx="3"/>
          </p:nvPr>
        </p:nvSpPr>
        <p:spPr/>
        <p:txBody>
          <a:bodyPr/>
          <a:lstStyle/>
          <a:p>
            <a:r>
              <a:rPr lang="en-US" dirty="0"/>
              <a:t>Containers/packaging</a:t>
            </a:r>
          </a:p>
        </p:txBody>
      </p:sp>
      <p:sp>
        <p:nvSpPr>
          <p:cNvPr id="9" name="Content Placeholder 8"/>
          <p:cNvSpPr>
            <a:spLocks noGrp="1"/>
          </p:cNvSpPr>
          <p:nvPr>
            <p:ph sz="quarter" idx="4"/>
          </p:nvPr>
        </p:nvSpPr>
        <p:spPr/>
        <p:txBody>
          <a:bodyPr/>
          <a:lstStyle/>
          <a:p>
            <a:r>
              <a:rPr lang="en-US" dirty="0">
                <a:hlinkClick r:id="rId4"/>
              </a:rPr>
              <a:t>https://www.cpsc.gov/safety-education/safety-guides/containers-and-packaging#resources</a:t>
            </a:r>
            <a:endParaRPr lang="en-US" dirty="0"/>
          </a:p>
          <a:p>
            <a:endParaRPr lang="en-US" dirty="0"/>
          </a:p>
        </p:txBody>
      </p:sp>
      <p:sp>
        <p:nvSpPr>
          <p:cNvPr id="4" name="Title 1"/>
          <p:cNvSpPr txBox="1">
            <a:spLocks/>
          </p:cNvSpPr>
          <p:nvPr/>
        </p:nvSpPr>
        <p:spPr>
          <a:xfrm>
            <a:off x="228600" y="228600"/>
            <a:ext cx="1524000" cy="1143000"/>
          </a:xfrm>
          <a:prstGeom prst="rect">
            <a:avLst/>
          </a:prstGeom>
        </p:spPr>
        <p:txBody>
          <a:bodyPr vert="horz" lIns="91440" tIns="45720" rIns="91440" bIns="45720" rtlCol="0" anchor="ctr">
            <a:normAutofit/>
          </a:bodyPr>
          <a:lstStyle/>
          <a:p>
            <a:pPr lvl="0" algn="ctr">
              <a:spcBef>
                <a:spcPct val="0"/>
              </a:spcBef>
              <a:defRPr/>
            </a:pPr>
            <a:r>
              <a:rPr lang="en-US" sz="4400" dirty="0">
                <a:solidFill>
                  <a:schemeClr val="accent3">
                    <a:lumMod val="50000"/>
                  </a:schemeClr>
                </a:solidFill>
              </a:rPr>
              <a:t>NJIFF</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On the NJIFF webpage</a:t>
            </a:r>
          </a:p>
        </p:txBody>
      </p:sp>
      <p:sp>
        <p:nvSpPr>
          <p:cNvPr id="6" name="Text Placeholder 5"/>
          <p:cNvSpPr>
            <a:spLocks noGrp="1"/>
          </p:cNvSpPr>
          <p:nvPr>
            <p:ph idx="1"/>
          </p:nvPr>
        </p:nvSpPr>
        <p:spPr/>
        <p:txBody>
          <a:bodyPr/>
          <a:lstStyle/>
          <a:p>
            <a:r>
              <a:rPr lang="en-US" dirty="0"/>
              <a:t>Brochures you can print</a:t>
            </a:r>
          </a:p>
          <a:p>
            <a:r>
              <a:rPr lang="en-US" dirty="0"/>
              <a:t>This power point for you to use with training</a:t>
            </a:r>
          </a:p>
          <a:p>
            <a:r>
              <a:rPr lang="en-US" dirty="0"/>
              <a:t>Contact information to report monthly to EMS-C your activities</a:t>
            </a:r>
          </a:p>
          <a:p>
            <a:r>
              <a:rPr lang="en-US" dirty="0"/>
              <a:t>Note: You may also download this from website</a:t>
            </a:r>
          </a:p>
        </p:txBody>
      </p:sp>
      <p:sp>
        <p:nvSpPr>
          <p:cNvPr id="4" name="Title 1"/>
          <p:cNvSpPr txBox="1">
            <a:spLocks/>
          </p:cNvSpPr>
          <p:nvPr/>
        </p:nvSpPr>
        <p:spPr>
          <a:xfrm>
            <a:off x="0" y="0"/>
            <a:ext cx="1524000" cy="1143000"/>
          </a:xfrm>
          <a:prstGeom prst="rect">
            <a:avLst/>
          </a:prstGeom>
        </p:spPr>
        <p:txBody>
          <a:bodyPr vert="horz" lIns="91440" tIns="45720" rIns="91440" bIns="45720" rtlCol="0" anchor="ctr">
            <a:normAutofit/>
          </a:bodyPr>
          <a:lstStyle/>
          <a:p>
            <a:pPr lvl="0" algn="ctr">
              <a:spcBef>
                <a:spcPct val="0"/>
              </a:spcBef>
              <a:defRPr/>
            </a:pPr>
            <a:r>
              <a:rPr lang="en-US" sz="4400" dirty="0">
                <a:solidFill>
                  <a:schemeClr val="accent3">
                    <a:lumMod val="50000"/>
                  </a:schemeClr>
                </a:solidFill>
              </a:rPr>
              <a:t>NJIFF</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hlinkClick r:id="rId3"/>
              </a:rPr>
              <a:t>https://www26.state.nj.us/doh-shad/query/result/infantfetal/Infant/InfMortRate.html</a:t>
            </a:r>
            <a:endParaRPr lang="en-US" dirty="0"/>
          </a:p>
          <a:p>
            <a:r>
              <a:rPr lang="en-US" dirty="0">
                <a:hlinkClick r:id="rId4"/>
              </a:rPr>
              <a:t>https://www.nichd.nih.gov/sts/Pages/default.aspx</a:t>
            </a:r>
            <a:endParaRPr lang="en-US" dirty="0"/>
          </a:p>
          <a:p>
            <a:r>
              <a:rPr lang="en-US" dirty="0">
                <a:hlinkClick r:id="rId5"/>
              </a:rPr>
              <a:t>http://www.nj.gov/lps/hts/childseats/index.html</a:t>
            </a:r>
            <a:endParaRPr lang="en-US" dirty="0"/>
          </a:p>
          <a:p>
            <a:endParaRPr lang="en-US" dirty="0"/>
          </a:p>
          <a:p>
            <a:endParaRPr lang="en-US" dirty="0"/>
          </a:p>
        </p:txBody>
      </p:sp>
      <p:sp>
        <p:nvSpPr>
          <p:cNvPr id="4" name="Title 1"/>
          <p:cNvSpPr txBox="1">
            <a:spLocks/>
          </p:cNvSpPr>
          <p:nvPr/>
        </p:nvSpPr>
        <p:spPr>
          <a:xfrm>
            <a:off x="228600" y="228600"/>
            <a:ext cx="1524000" cy="1143000"/>
          </a:xfrm>
          <a:prstGeom prst="rect">
            <a:avLst/>
          </a:prstGeom>
        </p:spPr>
        <p:txBody>
          <a:bodyPr vert="horz" lIns="91440" tIns="45720" rIns="91440" bIns="45720" rtlCol="0" anchor="ctr">
            <a:normAutofit/>
          </a:bodyPr>
          <a:lstStyle/>
          <a:p>
            <a:pPr lvl="0" algn="ctr">
              <a:spcBef>
                <a:spcPct val="0"/>
              </a:spcBef>
              <a:defRPr/>
            </a:pPr>
            <a:r>
              <a:rPr lang="en-US" sz="4400" dirty="0">
                <a:solidFill>
                  <a:schemeClr val="accent3">
                    <a:lumMod val="50000"/>
                  </a:schemeClr>
                </a:solidFill>
              </a:rPr>
              <a:t>NJIFF</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Partners</a:t>
            </a:r>
          </a:p>
        </p:txBody>
      </p:sp>
      <p:sp>
        <p:nvSpPr>
          <p:cNvPr id="3" name="Content Placeholder 2"/>
          <p:cNvSpPr>
            <a:spLocks noGrp="1"/>
          </p:cNvSpPr>
          <p:nvPr>
            <p:ph idx="1"/>
          </p:nvPr>
        </p:nvSpPr>
        <p:spPr/>
        <p:txBody>
          <a:bodyPr/>
          <a:lstStyle/>
          <a:p>
            <a:r>
              <a:rPr lang="en-US" dirty="0"/>
              <a:t>Developed as part of a collaborative of NJ Emergency Nurses Association and NJDOH/NJ Emergency Medical Services for Children.</a:t>
            </a:r>
          </a:p>
        </p:txBody>
      </p:sp>
      <p:sp>
        <p:nvSpPr>
          <p:cNvPr id="4" name="Title 1"/>
          <p:cNvSpPr txBox="1">
            <a:spLocks/>
          </p:cNvSpPr>
          <p:nvPr/>
        </p:nvSpPr>
        <p:spPr>
          <a:xfrm>
            <a:off x="228600" y="228600"/>
            <a:ext cx="1524000" cy="1143000"/>
          </a:xfrm>
          <a:prstGeom prst="rect">
            <a:avLst/>
          </a:prstGeom>
        </p:spPr>
        <p:txBody>
          <a:bodyPr vert="horz" lIns="91440" tIns="45720" rIns="91440" bIns="45720" rtlCol="0" anchor="ctr">
            <a:normAutofit/>
          </a:bodyPr>
          <a:lstStyle/>
          <a:p>
            <a:pPr lvl="0" algn="ctr">
              <a:spcBef>
                <a:spcPct val="0"/>
              </a:spcBef>
              <a:defRPr/>
            </a:pPr>
            <a:r>
              <a:rPr lang="en-US" sz="4400" dirty="0">
                <a:solidFill>
                  <a:schemeClr val="accent3">
                    <a:lumMod val="50000"/>
                  </a:schemeClr>
                </a:solidFill>
              </a:rPr>
              <a:t>NJIFF</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524000" cy="1143000"/>
          </a:xfrm>
        </p:spPr>
        <p:txBody>
          <a:bodyPr/>
          <a:lstStyle/>
          <a:p>
            <a:pPr lvl="0">
              <a:defRPr/>
            </a:pPr>
            <a:r>
              <a:rPr lang="en-US" dirty="0">
                <a:solidFill>
                  <a:schemeClr val="accent3">
                    <a:lumMod val="50000"/>
                  </a:schemeClr>
                </a:solidFill>
              </a:rPr>
              <a:t>NJIFF</a:t>
            </a:r>
          </a:p>
        </p:txBody>
      </p:sp>
      <p:sp>
        <p:nvSpPr>
          <p:cNvPr id="3" name="Content Placeholder 2"/>
          <p:cNvSpPr>
            <a:spLocks noGrp="1"/>
          </p:cNvSpPr>
          <p:nvPr>
            <p:ph idx="1"/>
          </p:nvPr>
        </p:nvSpPr>
        <p:spPr/>
        <p:txBody>
          <a:bodyPr>
            <a:normAutofit lnSpcReduction="10000"/>
          </a:bodyPr>
          <a:lstStyle/>
          <a:p>
            <a:r>
              <a:rPr lang="en-US" dirty="0"/>
              <a:t>Objectives</a:t>
            </a:r>
          </a:p>
          <a:p>
            <a:pPr marL="514350" indent="-514350">
              <a:buFont typeface="+mj-lt"/>
              <a:buAutoNum type="arabicPeriod"/>
            </a:pPr>
            <a:r>
              <a:rPr lang="en-US" dirty="0"/>
              <a:t>Evaluate a home for risk factors for SUIDs, choking, accidental ingestion, carbon monoxide poisoning in children.</a:t>
            </a:r>
          </a:p>
          <a:p>
            <a:pPr marL="514350" indent="-514350">
              <a:buFont typeface="+mj-lt"/>
              <a:buAutoNum type="arabicPeriod"/>
            </a:pPr>
            <a:r>
              <a:rPr lang="en-US" dirty="0"/>
              <a:t>Propose resources to families to reduce risks in the pediatric population. </a:t>
            </a:r>
          </a:p>
          <a:p>
            <a:pPr marL="514350" indent="-514350">
              <a:buFont typeface="+mj-lt"/>
              <a:buAutoNum type="arabicPeriod"/>
            </a:pPr>
            <a:r>
              <a:rPr lang="en-US" dirty="0"/>
              <a:t>Support the mission of NJIFF by sharing education and reporting interventions to EMS-C quarterly.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a:t>
            </a:r>
          </a:p>
        </p:txBody>
      </p:sp>
      <p:sp>
        <p:nvSpPr>
          <p:cNvPr id="3" name="Content Placeholder 2"/>
          <p:cNvSpPr>
            <a:spLocks noGrp="1"/>
          </p:cNvSpPr>
          <p:nvPr>
            <p:ph idx="1"/>
          </p:nvPr>
        </p:nvSpPr>
        <p:spPr/>
        <p:txBody>
          <a:bodyPr/>
          <a:lstStyle/>
          <a:p>
            <a:r>
              <a:rPr lang="en-US" dirty="0"/>
              <a:t>Begin with centralized education and set up programs.</a:t>
            </a:r>
          </a:p>
          <a:p>
            <a:pPr lvl="1"/>
            <a:r>
              <a:rPr lang="en-US" dirty="0"/>
              <a:t>Train trainers</a:t>
            </a:r>
          </a:p>
          <a:p>
            <a:pPr lvl="2"/>
            <a:r>
              <a:rPr lang="en-US" dirty="0"/>
              <a:t>They train providers</a:t>
            </a:r>
          </a:p>
          <a:p>
            <a:pPr lvl="1"/>
            <a:r>
              <a:rPr lang="en-US" dirty="0"/>
              <a:t>Identify coordinators</a:t>
            </a:r>
          </a:p>
          <a:p>
            <a:pPr lvl="2"/>
            <a:r>
              <a:rPr lang="en-US" dirty="0"/>
              <a:t>Provide easy to distribute resources, report on quantity of materials given out monthly</a:t>
            </a:r>
          </a:p>
          <a:p>
            <a:pPr lvl="1"/>
            <a:r>
              <a:rPr lang="en-US" dirty="0"/>
              <a:t>Provide resources (set up a website to track and support resources)</a:t>
            </a:r>
          </a:p>
        </p:txBody>
      </p:sp>
      <p:sp>
        <p:nvSpPr>
          <p:cNvPr id="4" name="Title 1"/>
          <p:cNvSpPr txBox="1">
            <a:spLocks/>
          </p:cNvSpPr>
          <p:nvPr/>
        </p:nvSpPr>
        <p:spPr>
          <a:xfrm>
            <a:off x="228600" y="228600"/>
            <a:ext cx="1524000" cy="1143000"/>
          </a:xfrm>
          <a:prstGeom prst="rect">
            <a:avLst/>
          </a:prstGeom>
        </p:spPr>
        <p:txBody>
          <a:bodyPr vert="horz" lIns="91440" tIns="45720" rIns="91440" bIns="45720" rtlCol="0" anchor="ctr">
            <a:normAutofit/>
          </a:bodyPr>
          <a:lstStyle/>
          <a:p>
            <a:pPr lvl="0" algn="ctr">
              <a:spcBef>
                <a:spcPct val="0"/>
              </a:spcBef>
              <a:defRPr/>
            </a:pPr>
            <a:r>
              <a:rPr lang="en-US" sz="4400" dirty="0">
                <a:solidFill>
                  <a:schemeClr val="accent3">
                    <a:lumMod val="50000"/>
                  </a:schemeClr>
                </a:solidFill>
              </a:rPr>
              <a:t>NJIFF</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a:t>
            </a:r>
          </a:p>
        </p:txBody>
      </p:sp>
      <p:sp>
        <p:nvSpPr>
          <p:cNvPr id="3" name="Content Placeholder 2"/>
          <p:cNvSpPr>
            <a:spLocks noGrp="1"/>
          </p:cNvSpPr>
          <p:nvPr>
            <p:ph idx="1"/>
          </p:nvPr>
        </p:nvSpPr>
        <p:spPr/>
        <p:txBody>
          <a:bodyPr/>
          <a:lstStyle/>
          <a:p>
            <a:r>
              <a:rPr lang="en-US" dirty="0"/>
              <a:t>Begin with centralized education and set up programs.</a:t>
            </a:r>
          </a:p>
          <a:p>
            <a:pPr lvl="1"/>
            <a:r>
              <a:rPr lang="en-US" dirty="0"/>
              <a:t>Ideas from first group at Jersey Shore (Meridian) EMS meeting</a:t>
            </a:r>
          </a:p>
          <a:p>
            <a:pPr lvl="1"/>
            <a:r>
              <a:rPr lang="en-US" dirty="0"/>
              <a:t>Squads share resources with groups</a:t>
            </a:r>
          </a:p>
          <a:p>
            <a:pPr lvl="2"/>
            <a:r>
              <a:rPr lang="en-US" dirty="0"/>
              <a:t>Mom to moms</a:t>
            </a:r>
          </a:p>
          <a:p>
            <a:pPr lvl="2"/>
            <a:r>
              <a:rPr lang="en-US" dirty="0"/>
              <a:t>PTA</a:t>
            </a:r>
          </a:p>
          <a:p>
            <a:pPr lvl="2"/>
            <a:r>
              <a:rPr lang="en-US" dirty="0" err="1"/>
              <a:t>etc</a:t>
            </a:r>
            <a:endParaRPr lang="en-US" dirty="0"/>
          </a:p>
        </p:txBody>
      </p:sp>
      <p:sp>
        <p:nvSpPr>
          <p:cNvPr id="4" name="Title 1"/>
          <p:cNvSpPr txBox="1">
            <a:spLocks/>
          </p:cNvSpPr>
          <p:nvPr/>
        </p:nvSpPr>
        <p:spPr>
          <a:xfrm>
            <a:off x="228600" y="228600"/>
            <a:ext cx="1524000" cy="1143000"/>
          </a:xfrm>
          <a:prstGeom prst="rect">
            <a:avLst/>
          </a:prstGeom>
        </p:spPr>
        <p:txBody>
          <a:bodyPr vert="horz" lIns="91440" tIns="45720" rIns="91440" bIns="45720" rtlCol="0" anchor="ctr">
            <a:normAutofit/>
          </a:bodyPr>
          <a:lstStyle/>
          <a:p>
            <a:pPr lvl="0" algn="ctr">
              <a:spcBef>
                <a:spcPct val="0"/>
              </a:spcBef>
              <a:defRPr/>
            </a:pPr>
            <a:r>
              <a:rPr lang="en-US" sz="4400" dirty="0">
                <a:solidFill>
                  <a:schemeClr val="accent3">
                    <a:lumMod val="50000"/>
                  </a:schemeClr>
                </a:solidFill>
              </a:rPr>
              <a:t>NJIFF</a:t>
            </a:r>
          </a:p>
        </p:txBody>
      </p:sp>
    </p:spTree>
    <p:extLst>
      <p:ext uri="{BB962C8B-B14F-4D97-AF65-F5344CB8AC3E}">
        <p14:creationId xmlns:p14="http://schemas.microsoft.com/office/powerpoint/2010/main" val="2040385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a:t>
            </a:r>
          </a:p>
        </p:txBody>
      </p:sp>
      <p:sp>
        <p:nvSpPr>
          <p:cNvPr id="3" name="Content Placeholder 2"/>
          <p:cNvSpPr>
            <a:spLocks noGrp="1"/>
          </p:cNvSpPr>
          <p:nvPr>
            <p:ph idx="1"/>
          </p:nvPr>
        </p:nvSpPr>
        <p:spPr>
          <a:xfrm>
            <a:off x="457200" y="1600201"/>
            <a:ext cx="8229600" cy="1981200"/>
          </a:xfrm>
        </p:spPr>
        <p:txBody>
          <a:bodyPr/>
          <a:lstStyle/>
          <a:p>
            <a:r>
              <a:rPr lang="en-US" dirty="0"/>
              <a:t>These groups offer the “second set of eyes” to community members to identify issues and provide resources</a:t>
            </a:r>
          </a:p>
          <a:p>
            <a:endParaRPr lang="en-US" dirty="0"/>
          </a:p>
        </p:txBody>
      </p:sp>
      <p:sp>
        <p:nvSpPr>
          <p:cNvPr id="4" name="Title 1"/>
          <p:cNvSpPr txBox="1">
            <a:spLocks/>
          </p:cNvSpPr>
          <p:nvPr/>
        </p:nvSpPr>
        <p:spPr>
          <a:xfrm>
            <a:off x="228600" y="228600"/>
            <a:ext cx="1524000" cy="1143000"/>
          </a:xfrm>
          <a:prstGeom prst="rect">
            <a:avLst/>
          </a:prstGeom>
        </p:spPr>
        <p:txBody>
          <a:bodyPr vert="horz" lIns="91440" tIns="45720" rIns="91440" bIns="45720" rtlCol="0" anchor="ctr">
            <a:normAutofit/>
          </a:bodyPr>
          <a:lstStyle/>
          <a:p>
            <a:pPr lvl="0" algn="ctr">
              <a:spcBef>
                <a:spcPct val="0"/>
              </a:spcBef>
              <a:defRPr/>
            </a:pPr>
            <a:r>
              <a:rPr lang="en-US" sz="4400" dirty="0">
                <a:solidFill>
                  <a:schemeClr val="accent3">
                    <a:lumMod val="50000"/>
                  </a:schemeClr>
                </a:solidFill>
              </a:rPr>
              <a:t>NJIFF</a:t>
            </a:r>
          </a:p>
        </p:txBody>
      </p:sp>
      <p:pic>
        <p:nvPicPr>
          <p:cNvPr id="6" name="Picture 5">
            <a:extLst>
              <a:ext uri="{FF2B5EF4-FFF2-40B4-BE49-F238E27FC236}">
                <a16:creationId xmlns:a16="http://schemas.microsoft.com/office/drawing/2014/main" id="{5F721B08-99E9-4BF4-8E17-F720C7A53A67}"/>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133600" y="3352800"/>
            <a:ext cx="4876800" cy="23469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718582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a:t>
            </a:r>
          </a:p>
        </p:txBody>
      </p:sp>
      <p:sp>
        <p:nvSpPr>
          <p:cNvPr id="3" name="Content Placeholder 2"/>
          <p:cNvSpPr>
            <a:spLocks noGrp="1"/>
          </p:cNvSpPr>
          <p:nvPr>
            <p:ph idx="1"/>
          </p:nvPr>
        </p:nvSpPr>
        <p:spPr/>
        <p:txBody>
          <a:bodyPr/>
          <a:lstStyle/>
          <a:p>
            <a:r>
              <a:rPr lang="en-US" dirty="0"/>
              <a:t>A 6 week old infant is </a:t>
            </a:r>
            <a:r>
              <a:rPr lang="en-US" dirty="0" err="1"/>
              <a:t>enroute</a:t>
            </a:r>
            <a:r>
              <a:rPr lang="en-US" dirty="0"/>
              <a:t> via Basic Life Support</a:t>
            </a:r>
          </a:p>
          <a:p>
            <a:r>
              <a:rPr lang="en-US" dirty="0"/>
              <a:t>Arrives in ED with a female EMT kneeling on stretcher, performing CPR with tears running down her cheeks…..</a:t>
            </a:r>
          </a:p>
        </p:txBody>
      </p:sp>
    </p:spTree>
    <p:extLst>
      <p:ext uri="{BB962C8B-B14F-4D97-AF65-F5344CB8AC3E}">
        <p14:creationId xmlns:p14="http://schemas.microsoft.com/office/powerpoint/2010/main" val="15451684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2039</TotalTime>
  <Words>1594</Words>
  <Application>Microsoft Office PowerPoint</Application>
  <PresentationFormat>On-screen Show (4:3)</PresentationFormat>
  <Paragraphs>252</Paragraphs>
  <Slides>32</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32</vt:i4>
      </vt:variant>
    </vt:vector>
  </HeadingPairs>
  <TitlesOfParts>
    <vt:vector size="35" baseType="lpstr">
      <vt:lpstr>Arial</vt:lpstr>
      <vt:lpstr>Calibri</vt:lpstr>
      <vt:lpstr>Office Theme</vt:lpstr>
      <vt:lpstr>Intervention for families</vt:lpstr>
      <vt:lpstr>Mission</vt:lpstr>
      <vt:lpstr>Audience</vt:lpstr>
      <vt:lpstr>Partners</vt:lpstr>
      <vt:lpstr>NJIFF</vt:lpstr>
      <vt:lpstr>Plan</vt:lpstr>
      <vt:lpstr>Plan</vt:lpstr>
      <vt:lpstr>Plan</vt:lpstr>
      <vt:lpstr>Case</vt:lpstr>
      <vt:lpstr>SUIDS</vt:lpstr>
      <vt:lpstr>SUIDS</vt:lpstr>
      <vt:lpstr>SUIDS</vt:lpstr>
      <vt:lpstr>SUIDS</vt:lpstr>
      <vt:lpstr>SUIDS</vt:lpstr>
      <vt:lpstr>Case</vt:lpstr>
      <vt:lpstr>Case</vt:lpstr>
      <vt:lpstr>Car Seats</vt:lpstr>
      <vt:lpstr>Car Seats</vt:lpstr>
      <vt:lpstr>Car Seats</vt:lpstr>
      <vt:lpstr>Case</vt:lpstr>
      <vt:lpstr>Choking</vt:lpstr>
      <vt:lpstr>Case</vt:lpstr>
      <vt:lpstr>Poisoning</vt:lpstr>
      <vt:lpstr>Poisoning</vt:lpstr>
      <vt:lpstr>Poisoning</vt:lpstr>
      <vt:lpstr>Poisoning</vt:lpstr>
      <vt:lpstr>Carbon Monoxide Smoke Detectors</vt:lpstr>
      <vt:lpstr>PowerPoint Presentation</vt:lpstr>
      <vt:lpstr>Resources</vt:lpstr>
      <vt:lpstr>PowerPoint Presentation</vt:lpstr>
      <vt:lpstr>On the NJIFF webpage</vt:lpstr>
      <vt:lpstr>PowerPoint Presentation</vt:lpstr>
    </vt:vector>
  </TitlesOfParts>
  <Company>smc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 Scene Intervention</dc:title>
  <dc:creator>BBraun</dc:creator>
  <cp:lastModifiedBy>Brenda</cp:lastModifiedBy>
  <cp:revision>75</cp:revision>
  <dcterms:created xsi:type="dcterms:W3CDTF">2016-04-07T11:58:02Z</dcterms:created>
  <dcterms:modified xsi:type="dcterms:W3CDTF">2017-08-20T15:06:13Z</dcterms:modified>
</cp:coreProperties>
</file>